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7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nn-NO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BDB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81" autoAdjust="0"/>
  </p:normalViewPr>
  <p:slideViewPr>
    <p:cSldViewPr snapToGrid="0" snapToObjects="1">
      <p:cViewPr varScale="1">
        <p:scale>
          <a:sx n="70" d="100"/>
          <a:sy n="70" d="100"/>
        </p:scale>
        <p:origin x="15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-fil02\rom-data\Felles\DOKUMENT\K1FINANS\FINANS\2015\Regnearkportefolje%20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-fil02\rom-data\Felles\DOKUMENT\K1FINANS\FINANS\2015\Regnearkportefolje%20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-fil02\rom-data\Felles\DOKUMENT\K1FINANS\FINANS\2015\Regnearkportefolje%202015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ar-fil02\rom-data\Felles\DOKUMENT\K1FINANS\FINANS\2015\Regnearkportefolje%202015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-fil02\rom-data\Felles\DOKUMENT\K1FINANS\FINANS\2015\Regnearkportefolje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99999999999999E-2"/>
          <c:y val="0.15277777777777779"/>
          <c:w val="0.69166666666666665"/>
          <c:h val="0.7187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0EA-4DCB-913F-8281F52F5CB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90EA-4DCB-913F-8281F52F5CB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90EA-4DCB-913F-8281F52F5CB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90EA-4DCB-913F-8281F52F5CB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90EA-4DCB-913F-8281F52F5CB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90EA-4DCB-913F-8281F52F5CB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90EA-4DCB-913F-8281F52F5CB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90EA-4DCB-913F-8281F52F5CB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90EA-4DCB-913F-8281F52F5CB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90EA-4DCB-913F-8281F52F5CBE}"/>
              </c:ext>
            </c:extLst>
          </c:dPt>
          <c:cat>
            <c:strRef>
              <c:f>Motpartsrapport!$B$9:$B$18</c:f>
              <c:strCache>
                <c:ptCount val="4"/>
                <c:pt idx="0">
                  <c:v>Kommunalbanken</c:v>
                </c:pt>
                <c:pt idx="1">
                  <c:v>Husbanken</c:v>
                </c:pt>
                <c:pt idx="2">
                  <c:v>KLP</c:v>
                </c:pt>
                <c:pt idx="3">
                  <c:v>Marker Sp.bk.</c:v>
                </c:pt>
              </c:strCache>
            </c:strRef>
          </c:cat>
          <c:val>
            <c:numRef>
              <c:f>Motpartsrapport!$D$9:$D$18</c:f>
              <c:numCache>
                <c:formatCode>0.00%</c:formatCode>
                <c:ptCount val="10"/>
                <c:pt idx="0">
                  <c:v>0.56490712134935184</c:v>
                </c:pt>
                <c:pt idx="1">
                  <c:v>0.23976865687911619</c:v>
                </c:pt>
                <c:pt idx="2">
                  <c:v>0.13780986296430281</c:v>
                </c:pt>
                <c:pt idx="3">
                  <c:v>5.7514358807229174E-2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0EA-4DCB-913F-8281F52F5CBE}"/>
            </c:ext>
          </c:extLst>
        </c:ser>
        <c:ser>
          <c:idx val="1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90EA-4DCB-913F-8281F52F5CB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90EA-4DCB-913F-8281F52F5CB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90EA-4DCB-913F-8281F52F5CB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90EA-4DCB-913F-8281F52F5CB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90EA-4DCB-913F-8281F52F5CB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90EA-4DCB-913F-8281F52F5CB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90EA-4DCB-913F-8281F52F5CB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90EA-4DCB-913F-8281F52F5CB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90EA-4DCB-913F-8281F52F5CB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90EA-4DCB-913F-8281F52F5CBE}"/>
              </c:ext>
            </c:extLst>
          </c:dPt>
          <c:cat>
            <c:strRef>
              <c:f>Motpartsrapport!$B$9:$B$18</c:f>
              <c:strCache>
                <c:ptCount val="4"/>
                <c:pt idx="0">
                  <c:v>Kommunalbanken</c:v>
                </c:pt>
                <c:pt idx="1">
                  <c:v>Husbanken</c:v>
                </c:pt>
                <c:pt idx="2">
                  <c:v>KLP</c:v>
                </c:pt>
                <c:pt idx="3">
                  <c:v>Marker Sp.bk.</c:v>
                </c:pt>
              </c:strCache>
            </c:strRef>
          </c:cat>
          <c:val>
            <c:numRef>
              <c:f>Motpartsrapport!$B$9:$B$18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90EA-4DCB-913F-8281F52F5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Perpetua"/>
              <a:ea typeface="Perpetua"/>
              <a:cs typeface="Perpetua"/>
            </a:defRPr>
          </a:pPr>
          <a:endParaRPr lang="nb-NO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Perpetua"/>
          <a:ea typeface="Perpetua"/>
          <a:cs typeface="Perpetua"/>
        </a:defRPr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1453189865221E-2"/>
          <c:y val="3.0303030303030311E-2"/>
          <c:w val="0.59495351925630757"/>
          <c:h val="0.9696969696969695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169-45F1-A442-A9E38681C16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169-45F1-A442-A9E38681C16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0169-45F1-A442-A9E38681C16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0169-45F1-A442-A9E38681C16C}"/>
              </c:ext>
            </c:extLst>
          </c:dPt>
          <c:cat>
            <c:strRef>
              <c:f>Sammendrag!$B$4:$B$7</c:f>
              <c:strCache>
                <c:ptCount val="2"/>
                <c:pt idx="0">
                  <c:v>Flytende rente</c:v>
                </c:pt>
                <c:pt idx="1">
                  <c:v>Fast rente</c:v>
                </c:pt>
              </c:strCache>
            </c:strRef>
          </c:cat>
          <c:val>
            <c:numRef>
              <c:f>Sammendrag!$E$4:$E$7</c:f>
              <c:numCache>
                <c:formatCode>_ * #,##0_ ;_ * \-#,##0_ ;_ * "-"??_ ;_ @_ </c:formatCode>
                <c:ptCount val="4"/>
                <c:pt idx="0">
                  <c:v>73.551788786029377</c:v>
                </c:pt>
                <c:pt idx="1">
                  <c:v>26.44821121397063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69-45F1-A442-A9E38681C1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7"/>
      </c:pie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Perpetua"/>
              <a:ea typeface="Perpetua"/>
              <a:cs typeface="Perpetua"/>
            </a:defRPr>
          </a:pPr>
          <a:endParaRPr lang="nb-NO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Perpetua"/>
          <a:ea typeface="Perpetua"/>
          <a:cs typeface="Perpetua"/>
        </a:defRPr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31453189865221E-2"/>
          <c:y val="3.0303030303030311E-2"/>
          <c:w val="0.59495351925630757"/>
          <c:h val="0.9696969696969695"/>
        </c:manualLayout>
      </c:layout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5C5-463E-BCF5-7F4A65899E5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5C5-463E-BCF5-7F4A65899E5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5C5-463E-BCF5-7F4A65899E5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A5C5-463E-BCF5-7F4A65899E52}"/>
              </c:ext>
            </c:extLst>
          </c:dPt>
          <c:cat>
            <c:strRef>
              <c:f>Sammendrag!$B$4:$B$7</c:f>
              <c:strCache>
                <c:ptCount val="2"/>
                <c:pt idx="0">
                  <c:v>Flytende rente</c:v>
                </c:pt>
                <c:pt idx="1">
                  <c:v>Fast rente</c:v>
                </c:pt>
              </c:strCache>
            </c:strRef>
          </c:cat>
          <c:val>
            <c:numRef>
              <c:f>Sammendrag!$E$4:$E$7</c:f>
              <c:numCache>
                <c:formatCode>_ * #,##0_ ;_ * \-#,##0_ ;_ * "-"??_ ;_ @_ </c:formatCode>
                <c:ptCount val="4"/>
                <c:pt idx="0">
                  <c:v>73.551788786029377</c:v>
                </c:pt>
                <c:pt idx="1">
                  <c:v>26.44821121397063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C5-463E-BCF5-7F4A65899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7"/>
      </c:pie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Perpetua"/>
              <a:ea typeface="Perpetua"/>
              <a:cs typeface="Perpetua"/>
            </a:defRPr>
          </a:pPr>
          <a:endParaRPr lang="nb-NO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Perpetua"/>
          <a:ea typeface="Perpetua"/>
          <a:cs typeface="Perpetua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567010309278349"/>
          <c:y val="0.27346938775510204"/>
          <c:w val="0.54020618556701028"/>
          <c:h val="0.34285714285714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Normportefølje!$D$7</c:f>
              <c:strCache>
                <c:ptCount val="1"/>
                <c:pt idx="0">
                  <c:v>andel</c:v>
                </c:pt>
              </c:strCache>
            </c:strRef>
          </c:tx>
          <c:invertIfNegative val="0"/>
          <c:cat>
            <c:numRef>
              <c:f>Normportefølje!$C$8:$C$18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Normportefølje!$D$8:$D$18</c:f>
              <c:numCache>
                <c:formatCode>0.0\ %</c:formatCode>
                <c:ptCount val="11"/>
                <c:pt idx="0">
                  <c:v>0.73551788786029371</c:v>
                </c:pt>
                <c:pt idx="1">
                  <c:v>0.10699822417586685</c:v>
                </c:pt>
                <c:pt idx="2">
                  <c:v>0</c:v>
                </c:pt>
                <c:pt idx="3">
                  <c:v>0</c:v>
                </c:pt>
                <c:pt idx="4">
                  <c:v>0.15748388796383947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4-4857-9479-88D849B6F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59008"/>
        <c:axId val="100060544"/>
      </c:barChart>
      <c:lineChart>
        <c:grouping val="standard"/>
        <c:varyColors val="0"/>
        <c:ser>
          <c:idx val="1"/>
          <c:order val="1"/>
          <c:tx>
            <c:strRef>
              <c:f>Normportefølje!$E$7</c:f>
              <c:strCache>
                <c:ptCount val="1"/>
                <c:pt idx="0">
                  <c:v>maks.</c:v>
                </c:pt>
              </c:strCache>
            </c:strRef>
          </c:tx>
          <c:marker>
            <c:symbol val="none"/>
          </c:marker>
          <c:cat>
            <c:numRef>
              <c:f>Normportefølje!$C$8:$C$18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Normportefølje!$E$8:$E$18</c:f>
              <c:numCache>
                <c:formatCode>0%</c:formatCode>
                <c:ptCount val="11"/>
                <c:pt idx="0">
                  <c:v>0.75</c:v>
                </c:pt>
                <c:pt idx="1">
                  <c:v>0.5</c:v>
                </c:pt>
                <c:pt idx="2">
                  <c:v>0.4</c:v>
                </c:pt>
                <c:pt idx="3">
                  <c:v>0.3</c:v>
                </c:pt>
                <c:pt idx="4">
                  <c:v>0.25</c:v>
                </c:pt>
                <c:pt idx="5">
                  <c:v>0.25</c:v>
                </c:pt>
                <c:pt idx="6">
                  <c:v>0.25</c:v>
                </c:pt>
                <c:pt idx="7">
                  <c:v>0.25</c:v>
                </c:pt>
                <c:pt idx="8">
                  <c:v>0.25</c:v>
                </c:pt>
                <c:pt idx="9">
                  <c:v>0.25</c:v>
                </c:pt>
                <c:pt idx="10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04-4857-9479-88D849B6F77C}"/>
            </c:ext>
          </c:extLst>
        </c:ser>
        <c:ser>
          <c:idx val="2"/>
          <c:order val="2"/>
          <c:tx>
            <c:strRef>
              <c:f>Normportefølje!$F$7</c:f>
              <c:strCache>
                <c:ptCount val="1"/>
                <c:pt idx="0">
                  <c:v>min.</c:v>
                </c:pt>
              </c:strCache>
            </c:strRef>
          </c:tx>
          <c:marker>
            <c:symbol val="none"/>
          </c:marker>
          <c:cat>
            <c:numRef>
              <c:f>Normportefølje!$C$8:$C$18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Normportefølje!$F$8:$F$18</c:f>
              <c:numCache>
                <c:formatCode>0%</c:formatCode>
                <c:ptCount val="11"/>
                <c:pt idx="0">
                  <c:v>0.2</c:v>
                </c:pt>
                <c:pt idx="1">
                  <c:v>0.1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04-4857-9479-88D849B6F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059008"/>
        <c:axId val="100060544"/>
      </c:lineChart>
      <c:catAx>
        <c:axId val="10005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Perpetua"/>
                <a:ea typeface="Perpetua"/>
                <a:cs typeface="Perpetua"/>
              </a:defRPr>
            </a:pPr>
            <a:endParaRPr lang="nb-NO"/>
          </a:p>
        </c:txPr>
        <c:crossAx val="100060544"/>
        <c:crosses val="autoZero"/>
        <c:auto val="1"/>
        <c:lblAlgn val="ctr"/>
        <c:lblOffset val="100"/>
        <c:noMultiLvlLbl val="0"/>
      </c:catAx>
      <c:valAx>
        <c:axId val="100060544"/>
        <c:scaling>
          <c:orientation val="minMax"/>
        </c:scaling>
        <c:delete val="0"/>
        <c:axPos val="l"/>
        <c:majorGridlines/>
        <c:numFmt formatCode="0.0\ 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Perpetua"/>
                <a:ea typeface="Perpetua"/>
                <a:cs typeface="Perpetua"/>
              </a:defRPr>
            </a:pPr>
            <a:endParaRPr lang="nb-NO"/>
          </a:p>
        </c:txPr>
        <c:crossAx val="1000590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Perpetua"/>
              <a:ea typeface="Perpetua"/>
              <a:cs typeface="Perpetua"/>
            </a:defRPr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Perpetua"/>
          <a:ea typeface="Perpetua"/>
          <a:cs typeface="Perpetua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99999999999999E-2"/>
          <c:y val="0.15277777777777779"/>
          <c:w val="0.69166666666666665"/>
          <c:h val="0.7187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FCD-4683-AE53-2759D657B36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FCD-4683-AE53-2759D657B36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FCD-4683-AE53-2759D657B36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DFCD-4683-AE53-2759D657B36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DFCD-4683-AE53-2759D657B36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DFCD-4683-AE53-2759D657B36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DFCD-4683-AE53-2759D657B364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DFCD-4683-AE53-2759D657B364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DFCD-4683-AE53-2759D657B364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DFCD-4683-AE53-2759D657B364}"/>
              </c:ext>
            </c:extLst>
          </c:dPt>
          <c:cat>
            <c:strRef>
              <c:f>Motpartsrapport!$B$9:$B$18</c:f>
              <c:strCache>
                <c:ptCount val="4"/>
                <c:pt idx="0">
                  <c:v>Kommunalbanken</c:v>
                </c:pt>
                <c:pt idx="1">
                  <c:v>Husbanken</c:v>
                </c:pt>
                <c:pt idx="2">
                  <c:v>KLP</c:v>
                </c:pt>
                <c:pt idx="3">
                  <c:v>Marker Sp.bk.</c:v>
                </c:pt>
              </c:strCache>
            </c:strRef>
          </c:cat>
          <c:val>
            <c:numRef>
              <c:f>Motpartsrapport!$D$9:$D$18</c:f>
              <c:numCache>
                <c:formatCode>0.00%</c:formatCode>
                <c:ptCount val="10"/>
                <c:pt idx="0">
                  <c:v>0.56490712134935184</c:v>
                </c:pt>
                <c:pt idx="1">
                  <c:v>0.23976865687911619</c:v>
                </c:pt>
                <c:pt idx="2">
                  <c:v>0.13780986296430281</c:v>
                </c:pt>
                <c:pt idx="3">
                  <c:v>5.7514358807229174E-2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FCD-4683-AE53-2759D657B364}"/>
            </c:ext>
          </c:extLst>
        </c:ser>
        <c:ser>
          <c:idx val="1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DFCD-4683-AE53-2759D657B36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DFCD-4683-AE53-2759D657B36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DFCD-4683-AE53-2759D657B36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DFCD-4683-AE53-2759D657B36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DFCD-4683-AE53-2759D657B36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DFCD-4683-AE53-2759D657B36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DFCD-4683-AE53-2759D657B364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DFCD-4683-AE53-2759D657B364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DFCD-4683-AE53-2759D657B364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DFCD-4683-AE53-2759D657B364}"/>
              </c:ext>
            </c:extLst>
          </c:dPt>
          <c:cat>
            <c:strRef>
              <c:f>Motpartsrapport!$B$9:$B$18</c:f>
              <c:strCache>
                <c:ptCount val="4"/>
                <c:pt idx="0">
                  <c:v>Kommunalbanken</c:v>
                </c:pt>
                <c:pt idx="1">
                  <c:v>Husbanken</c:v>
                </c:pt>
                <c:pt idx="2">
                  <c:v>KLP</c:v>
                </c:pt>
                <c:pt idx="3">
                  <c:v>Marker Sp.bk.</c:v>
                </c:pt>
              </c:strCache>
            </c:strRef>
          </c:cat>
          <c:val>
            <c:numRef>
              <c:f>Motpartsrapport!$B$9:$B$18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FCD-4683-AE53-2759D657B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Perpetua"/>
              <a:ea typeface="Perpetua"/>
              <a:cs typeface="Perpetua"/>
            </a:defRPr>
          </a:pPr>
          <a:endParaRPr lang="nb-NO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Perpetua"/>
          <a:ea typeface="Perpetua"/>
          <a:cs typeface="Perpetua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0.39793</cdr:x>
      <cdr:y>0.22746</cdr:y>
    </cdr:from>
    <cdr:to>
      <cdr:x>0.50017</cdr:x>
      <cdr:y>0.42118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4857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0.3816</cdr:x>
      <cdr:y>0.09777</cdr:y>
    </cdr:from>
    <cdr:to>
      <cdr:x>0.65258</cdr:x>
      <cdr:y>0.32477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90625" y="219076"/>
          <a:ext cx="2495550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0.17756</cdr:x>
      <cdr:y>0.03986</cdr:y>
    </cdr:from>
    <cdr:to>
      <cdr:x>0.86073</cdr:x>
      <cdr:y>0.28545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7300" y="121022"/>
          <a:ext cx="3727371" cy="694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600"/>
            </a:lnSpc>
          </a:pPr>
          <a:r>
            <a:rPr lang="nb-NO" sz="1600"/>
            <a:t>Fordeling rentebinding</a:t>
          </a:r>
          <a:r>
            <a:rPr lang="nb-NO" sz="1600" baseline="0"/>
            <a:t> vs.  valgt normportefølje</a:t>
          </a:r>
        </a:p>
        <a:p xmlns:a="http://schemas.openxmlformats.org/drawingml/2006/main">
          <a:pPr>
            <a:lnSpc>
              <a:spcPts val="1000"/>
            </a:lnSpc>
          </a:pPr>
          <a:endParaRPr lang="nb-NO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ittel 1"/>
          <p:cNvSpPr>
            <a:spLocks noGrp="1"/>
          </p:cNvSpPr>
          <p:nvPr>
            <p:ph type="title"/>
          </p:nvPr>
        </p:nvSpPr>
        <p:spPr>
          <a:xfrm>
            <a:off x="914399" y="1087973"/>
            <a:ext cx="4199467" cy="592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15" name="Plassholder for bilde 11"/>
          <p:cNvSpPr>
            <a:spLocks noGrp="1"/>
          </p:cNvSpPr>
          <p:nvPr>
            <p:ph type="pic" sz="quarter" idx="10"/>
          </p:nvPr>
        </p:nvSpPr>
        <p:spPr>
          <a:xfrm>
            <a:off x="5232400" y="1087973"/>
            <a:ext cx="3073400" cy="4563438"/>
          </a:xfrm>
          <a:prstGeom prst="rect">
            <a:avLst/>
          </a:prstGeom>
        </p:spPr>
        <p:txBody>
          <a:bodyPr vert="horz" anchor="t"/>
          <a:lstStyle/>
          <a:p>
            <a:pPr lvl="0"/>
            <a:r>
              <a:rPr lang="nb-NO" noProof="0"/>
              <a:t>Klikk ikonet for å legge til et bilde</a:t>
            </a:r>
            <a:endParaRPr lang="nn-NO" noProof="0" dirty="0"/>
          </a:p>
        </p:txBody>
      </p:sp>
      <p:sp>
        <p:nvSpPr>
          <p:cNvPr id="16" name="Plassholder for innhold 11"/>
          <p:cNvSpPr>
            <a:spLocks noGrp="1"/>
          </p:cNvSpPr>
          <p:nvPr>
            <p:ph sz="quarter" idx="11"/>
          </p:nvPr>
        </p:nvSpPr>
        <p:spPr>
          <a:xfrm>
            <a:off x="914399" y="1680543"/>
            <a:ext cx="4199467" cy="3970869"/>
          </a:xfrm>
          <a:prstGeom prst="rect">
            <a:avLst/>
          </a:prstGeom>
        </p:spPr>
        <p:txBody>
          <a:bodyPr vert="horz" anchor="t"/>
          <a:lstStyle>
            <a:lvl1pPr>
              <a:spcAft>
                <a:spcPts val="600"/>
              </a:spcAft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ittel 1"/>
          <p:cNvSpPr>
            <a:spLocks noGrp="1"/>
          </p:cNvSpPr>
          <p:nvPr>
            <p:ph type="title"/>
          </p:nvPr>
        </p:nvSpPr>
        <p:spPr>
          <a:xfrm>
            <a:off x="914399" y="1087972"/>
            <a:ext cx="7391401" cy="592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endParaRPr lang="nn-NO" dirty="0"/>
          </a:p>
        </p:txBody>
      </p:sp>
      <p:sp>
        <p:nvSpPr>
          <p:cNvPr id="15" name="Plassholder for bilde 11"/>
          <p:cNvSpPr>
            <a:spLocks noGrp="1"/>
          </p:cNvSpPr>
          <p:nvPr>
            <p:ph type="pic" sz="quarter" idx="10"/>
          </p:nvPr>
        </p:nvSpPr>
        <p:spPr>
          <a:xfrm>
            <a:off x="5232400" y="1680543"/>
            <a:ext cx="3073400" cy="3970868"/>
          </a:xfrm>
          <a:prstGeom prst="rect">
            <a:avLst/>
          </a:prstGeom>
        </p:spPr>
        <p:txBody>
          <a:bodyPr vert="horz" anchor="t"/>
          <a:lstStyle/>
          <a:p>
            <a:pPr lvl="0"/>
            <a:endParaRPr lang="nn-NO" noProof="0" dirty="0"/>
          </a:p>
        </p:txBody>
      </p:sp>
      <p:sp>
        <p:nvSpPr>
          <p:cNvPr id="16" name="Plassholder for innhold 11"/>
          <p:cNvSpPr>
            <a:spLocks noGrp="1"/>
          </p:cNvSpPr>
          <p:nvPr>
            <p:ph sz="quarter" idx="11"/>
          </p:nvPr>
        </p:nvSpPr>
        <p:spPr>
          <a:xfrm>
            <a:off x="914399" y="1680543"/>
            <a:ext cx="4199467" cy="3970869"/>
          </a:xfrm>
          <a:prstGeom prst="rect">
            <a:avLst/>
          </a:prstGeom>
        </p:spPr>
        <p:txBody>
          <a:bodyPr vert="horz" anchor="t"/>
          <a:lstStyle>
            <a:lvl1pPr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ittel 1"/>
          <p:cNvSpPr>
            <a:spLocks noGrp="1"/>
          </p:cNvSpPr>
          <p:nvPr>
            <p:ph type="title"/>
          </p:nvPr>
        </p:nvSpPr>
        <p:spPr>
          <a:xfrm>
            <a:off x="914399" y="1087972"/>
            <a:ext cx="7391401" cy="592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endParaRPr lang="nn-NO" dirty="0"/>
          </a:p>
        </p:txBody>
      </p:sp>
      <p:sp>
        <p:nvSpPr>
          <p:cNvPr id="15" name="Plassholder for bilde 11"/>
          <p:cNvSpPr>
            <a:spLocks noGrp="1"/>
          </p:cNvSpPr>
          <p:nvPr>
            <p:ph type="pic" sz="quarter" idx="10"/>
          </p:nvPr>
        </p:nvSpPr>
        <p:spPr>
          <a:xfrm>
            <a:off x="914399" y="1680543"/>
            <a:ext cx="7391401" cy="3970868"/>
          </a:xfrm>
          <a:prstGeom prst="rect">
            <a:avLst/>
          </a:prstGeom>
        </p:spPr>
        <p:txBody>
          <a:bodyPr vert="horz" anchor="t"/>
          <a:lstStyle/>
          <a:p>
            <a:pPr lvl="0"/>
            <a:endParaRPr lang="nn-NO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ittel 1"/>
          <p:cNvSpPr>
            <a:spLocks noGrp="1"/>
          </p:cNvSpPr>
          <p:nvPr>
            <p:ph type="title"/>
          </p:nvPr>
        </p:nvSpPr>
        <p:spPr>
          <a:xfrm>
            <a:off x="914400" y="1087973"/>
            <a:ext cx="7391400" cy="5502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endParaRPr lang="nn-NO" dirty="0"/>
          </a:p>
        </p:txBody>
      </p:sp>
      <p:sp>
        <p:nvSpPr>
          <p:cNvPr id="6" name="Plassholder for innhold 11"/>
          <p:cNvSpPr>
            <a:spLocks noGrp="1"/>
          </p:cNvSpPr>
          <p:nvPr>
            <p:ph sz="quarter" idx="11"/>
          </p:nvPr>
        </p:nvSpPr>
        <p:spPr>
          <a:xfrm>
            <a:off x="914400" y="1638211"/>
            <a:ext cx="7391400" cy="35179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ittel 1"/>
          <p:cNvSpPr>
            <a:spLocks noGrp="1"/>
          </p:cNvSpPr>
          <p:nvPr>
            <p:ph type="title"/>
          </p:nvPr>
        </p:nvSpPr>
        <p:spPr>
          <a:xfrm>
            <a:off x="914399" y="1087972"/>
            <a:ext cx="7391401" cy="592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15" name="Plassholder for bilde 11"/>
          <p:cNvSpPr>
            <a:spLocks noGrp="1"/>
          </p:cNvSpPr>
          <p:nvPr>
            <p:ph type="pic" sz="quarter" idx="10"/>
          </p:nvPr>
        </p:nvSpPr>
        <p:spPr>
          <a:xfrm>
            <a:off x="5232400" y="1680543"/>
            <a:ext cx="3073400" cy="3970868"/>
          </a:xfrm>
          <a:prstGeom prst="rect">
            <a:avLst/>
          </a:prstGeom>
        </p:spPr>
        <p:txBody>
          <a:bodyPr vert="horz" anchor="t"/>
          <a:lstStyle/>
          <a:p>
            <a:pPr lvl="0"/>
            <a:r>
              <a:rPr lang="nb-NO" noProof="0"/>
              <a:t>Klikk ikonet for å legge til et bilde</a:t>
            </a:r>
            <a:endParaRPr lang="nn-NO" noProof="0" dirty="0"/>
          </a:p>
        </p:txBody>
      </p:sp>
      <p:sp>
        <p:nvSpPr>
          <p:cNvPr id="16" name="Plassholder for innhold 11"/>
          <p:cNvSpPr>
            <a:spLocks noGrp="1"/>
          </p:cNvSpPr>
          <p:nvPr>
            <p:ph sz="quarter" idx="11"/>
          </p:nvPr>
        </p:nvSpPr>
        <p:spPr>
          <a:xfrm>
            <a:off x="914399" y="1680543"/>
            <a:ext cx="4199467" cy="3970869"/>
          </a:xfrm>
          <a:prstGeom prst="rect">
            <a:avLst/>
          </a:prstGeom>
        </p:spPr>
        <p:txBody>
          <a:bodyPr vert="horz" anchor="t"/>
          <a:lstStyle>
            <a:lvl1pPr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ittel 1"/>
          <p:cNvSpPr>
            <a:spLocks noGrp="1"/>
          </p:cNvSpPr>
          <p:nvPr>
            <p:ph type="title"/>
          </p:nvPr>
        </p:nvSpPr>
        <p:spPr>
          <a:xfrm>
            <a:off x="914399" y="1087972"/>
            <a:ext cx="7391401" cy="592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15" name="Plassholder for bilde 11"/>
          <p:cNvSpPr>
            <a:spLocks noGrp="1"/>
          </p:cNvSpPr>
          <p:nvPr>
            <p:ph type="pic" sz="quarter" idx="10"/>
          </p:nvPr>
        </p:nvSpPr>
        <p:spPr>
          <a:xfrm>
            <a:off x="914399" y="1680543"/>
            <a:ext cx="7391401" cy="3970868"/>
          </a:xfrm>
          <a:prstGeom prst="rect">
            <a:avLst/>
          </a:prstGeom>
        </p:spPr>
        <p:txBody>
          <a:bodyPr vert="horz" anchor="t"/>
          <a:lstStyle/>
          <a:p>
            <a:pPr lvl="0"/>
            <a:r>
              <a:rPr lang="nb-NO" noProof="0"/>
              <a:t>Klikk ikonet for å legge til et bilde</a:t>
            </a:r>
            <a:endParaRPr lang="nn-NO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ittel 1"/>
          <p:cNvSpPr>
            <a:spLocks noGrp="1"/>
          </p:cNvSpPr>
          <p:nvPr>
            <p:ph type="title"/>
          </p:nvPr>
        </p:nvSpPr>
        <p:spPr>
          <a:xfrm>
            <a:off x="914400" y="1087973"/>
            <a:ext cx="7391400" cy="5502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6" name="Plassholder for innhold 11"/>
          <p:cNvSpPr>
            <a:spLocks noGrp="1"/>
          </p:cNvSpPr>
          <p:nvPr>
            <p:ph sz="quarter" idx="11"/>
          </p:nvPr>
        </p:nvSpPr>
        <p:spPr>
          <a:xfrm>
            <a:off x="914400" y="1638211"/>
            <a:ext cx="7391400" cy="35179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ittel 1"/>
          <p:cNvSpPr>
            <a:spLocks noGrp="1"/>
          </p:cNvSpPr>
          <p:nvPr>
            <p:ph type="title"/>
          </p:nvPr>
        </p:nvSpPr>
        <p:spPr>
          <a:xfrm>
            <a:off x="914399" y="999162"/>
            <a:ext cx="4199467" cy="592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15" name="Plassholder for bilde 11"/>
          <p:cNvSpPr>
            <a:spLocks noGrp="1"/>
          </p:cNvSpPr>
          <p:nvPr>
            <p:ph type="pic" sz="quarter" idx="10"/>
          </p:nvPr>
        </p:nvSpPr>
        <p:spPr>
          <a:xfrm>
            <a:off x="5232400" y="999163"/>
            <a:ext cx="3073400" cy="4563438"/>
          </a:xfrm>
          <a:prstGeom prst="rect">
            <a:avLst/>
          </a:prstGeom>
        </p:spPr>
        <p:txBody>
          <a:bodyPr vert="horz" anchor="t"/>
          <a:lstStyle/>
          <a:p>
            <a:pPr lvl="0"/>
            <a:r>
              <a:rPr lang="nb-NO" noProof="0"/>
              <a:t>Klikk ikonet for å legge til et bilde</a:t>
            </a:r>
            <a:endParaRPr lang="nn-NO" noProof="0" dirty="0"/>
          </a:p>
        </p:txBody>
      </p:sp>
      <p:sp>
        <p:nvSpPr>
          <p:cNvPr id="16" name="Plassholder for innhold 11"/>
          <p:cNvSpPr>
            <a:spLocks noGrp="1"/>
          </p:cNvSpPr>
          <p:nvPr>
            <p:ph sz="quarter" idx="11"/>
          </p:nvPr>
        </p:nvSpPr>
        <p:spPr>
          <a:xfrm>
            <a:off x="914399" y="1591733"/>
            <a:ext cx="4199467" cy="3970869"/>
          </a:xfrm>
          <a:prstGeom prst="rect">
            <a:avLst/>
          </a:prstGeom>
        </p:spPr>
        <p:txBody>
          <a:bodyPr vert="horz" anchor="t"/>
          <a:lstStyle>
            <a:lvl1pPr>
              <a:spcAft>
                <a:spcPts val="600"/>
              </a:spcAft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ittel 1"/>
          <p:cNvSpPr>
            <a:spLocks noGrp="1"/>
          </p:cNvSpPr>
          <p:nvPr>
            <p:ph type="title"/>
          </p:nvPr>
        </p:nvSpPr>
        <p:spPr>
          <a:xfrm>
            <a:off x="914399" y="999162"/>
            <a:ext cx="7391401" cy="592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15" name="Plassholder for bilde 11"/>
          <p:cNvSpPr>
            <a:spLocks noGrp="1"/>
          </p:cNvSpPr>
          <p:nvPr>
            <p:ph type="pic" sz="quarter" idx="10"/>
          </p:nvPr>
        </p:nvSpPr>
        <p:spPr>
          <a:xfrm>
            <a:off x="5232400" y="1591733"/>
            <a:ext cx="3073400" cy="3970868"/>
          </a:xfrm>
          <a:prstGeom prst="rect">
            <a:avLst/>
          </a:prstGeom>
        </p:spPr>
        <p:txBody>
          <a:bodyPr vert="horz" anchor="t"/>
          <a:lstStyle/>
          <a:p>
            <a:pPr lvl="0"/>
            <a:r>
              <a:rPr lang="nb-NO" noProof="0"/>
              <a:t>Klikk ikonet for å legge til et bilde</a:t>
            </a:r>
            <a:endParaRPr lang="nn-NO" noProof="0" dirty="0"/>
          </a:p>
        </p:txBody>
      </p:sp>
      <p:sp>
        <p:nvSpPr>
          <p:cNvPr id="16" name="Plassholder for innhold 11"/>
          <p:cNvSpPr>
            <a:spLocks noGrp="1"/>
          </p:cNvSpPr>
          <p:nvPr>
            <p:ph sz="quarter" idx="11"/>
          </p:nvPr>
        </p:nvSpPr>
        <p:spPr>
          <a:xfrm>
            <a:off x="914399" y="1591733"/>
            <a:ext cx="4199467" cy="3970869"/>
          </a:xfrm>
          <a:prstGeom prst="rect">
            <a:avLst/>
          </a:prstGeom>
        </p:spPr>
        <p:txBody>
          <a:bodyPr vert="horz" anchor="t"/>
          <a:lstStyle>
            <a:lvl1pPr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ittel 1"/>
          <p:cNvSpPr>
            <a:spLocks noGrp="1"/>
          </p:cNvSpPr>
          <p:nvPr>
            <p:ph type="title"/>
          </p:nvPr>
        </p:nvSpPr>
        <p:spPr>
          <a:xfrm>
            <a:off x="914399" y="999162"/>
            <a:ext cx="7391401" cy="592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15" name="Plassholder for bilde 11"/>
          <p:cNvSpPr>
            <a:spLocks noGrp="1"/>
          </p:cNvSpPr>
          <p:nvPr>
            <p:ph type="pic" sz="quarter" idx="10"/>
          </p:nvPr>
        </p:nvSpPr>
        <p:spPr>
          <a:xfrm>
            <a:off x="914399" y="1591733"/>
            <a:ext cx="7391401" cy="3970868"/>
          </a:xfrm>
          <a:prstGeom prst="rect">
            <a:avLst/>
          </a:prstGeom>
        </p:spPr>
        <p:txBody>
          <a:bodyPr vert="horz" anchor="t"/>
          <a:lstStyle/>
          <a:p>
            <a:pPr lvl="0"/>
            <a:r>
              <a:rPr lang="nb-NO" noProof="0"/>
              <a:t>Klikk ikonet for å legge til et bilde</a:t>
            </a:r>
            <a:endParaRPr lang="nn-NO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ittel 1"/>
          <p:cNvSpPr>
            <a:spLocks noGrp="1"/>
          </p:cNvSpPr>
          <p:nvPr>
            <p:ph type="title"/>
          </p:nvPr>
        </p:nvSpPr>
        <p:spPr>
          <a:xfrm>
            <a:off x="914400" y="999163"/>
            <a:ext cx="7391400" cy="5502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r>
              <a:rPr lang="nb-NO"/>
              <a:t>Klikk for å redigere tittelstil</a:t>
            </a:r>
            <a:endParaRPr lang="nn-NO" dirty="0"/>
          </a:p>
        </p:txBody>
      </p:sp>
      <p:sp>
        <p:nvSpPr>
          <p:cNvPr id="6" name="Plassholder for innhold 11"/>
          <p:cNvSpPr>
            <a:spLocks noGrp="1"/>
          </p:cNvSpPr>
          <p:nvPr>
            <p:ph sz="quarter" idx="11"/>
          </p:nvPr>
        </p:nvSpPr>
        <p:spPr>
          <a:xfrm>
            <a:off x="914400" y="1549401"/>
            <a:ext cx="7391400" cy="35179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ittel 1"/>
          <p:cNvSpPr>
            <a:spLocks noGrp="1"/>
          </p:cNvSpPr>
          <p:nvPr>
            <p:ph type="title"/>
          </p:nvPr>
        </p:nvSpPr>
        <p:spPr>
          <a:xfrm>
            <a:off x="914399" y="1087973"/>
            <a:ext cx="4199467" cy="592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600"/>
            </a:lvl1pPr>
          </a:lstStyle>
          <a:p>
            <a:endParaRPr lang="nn-NO" dirty="0"/>
          </a:p>
        </p:txBody>
      </p:sp>
      <p:sp>
        <p:nvSpPr>
          <p:cNvPr id="15" name="Plassholder for bilde 11"/>
          <p:cNvSpPr>
            <a:spLocks noGrp="1"/>
          </p:cNvSpPr>
          <p:nvPr>
            <p:ph type="pic" sz="quarter" idx="10"/>
          </p:nvPr>
        </p:nvSpPr>
        <p:spPr>
          <a:xfrm>
            <a:off x="5232400" y="1087973"/>
            <a:ext cx="3073400" cy="4563438"/>
          </a:xfrm>
          <a:prstGeom prst="rect">
            <a:avLst/>
          </a:prstGeom>
        </p:spPr>
        <p:txBody>
          <a:bodyPr vert="horz" anchor="t"/>
          <a:lstStyle/>
          <a:p>
            <a:pPr lvl="0"/>
            <a:endParaRPr lang="nn-NO" noProof="0" dirty="0"/>
          </a:p>
        </p:txBody>
      </p:sp>
      <p:sp>
        <p:nvSpPr>
          <p:cNvPr id="16" name="Plassholder for innhold 11"/>
          <p:cNvSpPr>
            <a:spLocks noGrp="1"/>
          </p:cNvSpPr>
          <p:nvPr>
            <p:ph sz="quarter" idx="11"/>
          </p:nvPr>
        </p:nvSpPr>
        <p:spPr>
          <a:xfrm>
            <a:off x="914399" y="1680543"/>
            <a:ext cx="4199467" cy="3970869"/>
          </a:xfrm>
          <a:prstGeom prst="rect">
            <a:avLst/>
          </a:prstGeom>
        </p:spPr>
        <p:txBody>
          <a:bodyPr vert="horz" anchor="t"/>
          <a:lstStyle>
            <a:lvl1pPr>
              <a:spcAft>
                <a:spcPts val="600"/>
              </a:spcAft>
              <a:defRPr sz="1800"/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e 3" descr="forlopning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Bilde 13" descr="romskog_logo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6400" y="244475"/>
            <a:ext cx="18034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Bilde 3" descr="romskog_dec_2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577850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DBDBDB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Bilde 3" descr="forlopning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Bilde 13" descr="romskog_logo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400" y="244475"/>
            <a:ext cx="18034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Bilde 12" descr="romskog_decor_1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832475"/>
            <a:ext cx="9144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DBDBDB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43"/>
          <p:cNvSpPr>
            <a:spLocks noGrp="1"/>
          </p:cNvSpPr>
          <p:nvPr>
            <p:ph type="title"/>
          </p:nvPr>
        </p:nvSpPr>
        <p:spPr bwMode="auto">
          <a:xfrm>
            <a:off x="914400" y="1087438"/>
            <a:ext cx="7304808" cy="5937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3200" dirty="0"/>
              <a:t>Finansreglement</a:t>
            </a:r>
          </a:p>
        </p:txBody>
      </p:sp>
      <p:sp>
        <p:nvSpPr>
          <p:cNvPr id="15364" name="Plassholder for innhold 45"/>
          <p:cNvSpPr>
            <a:spLocks noGrp="1"/>
          </p:cNvSpPr>
          <p:nvPr>
            <p:ph sz="quarter" idx="11"/>
          </p:nvPr>
        </p:nvSpPr>
        <p:spPr bwMode="auto">
          <a:xfrm>
            <a:off x="914399" y="1681163"/>
            <a:ext cx="7304809" cy="4054619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nb-NO" dirty="0"/>
              <a:t>Rømskog kommunes Finansreglement vedtatt 2010 med endringer i 2015</a:t>
            </a:r>
          </a:p>
          <a:p>
            <a:r>
              <a:rPr lang="nb-NO" dirty="0"/>
              <a:t>Gir rammer og retningslinjer for forvaltning av ledig likviditet og fordeling av låneopptak</a:t>
            </a:r>
          </a:p>
          <a:p>
            <a:r>
              <a:rPr lang="nb-NO" dirty="0"/>
              <a:t>Etiske retningslinjer for </a:t>
            </a:r>
            <a:r>
              <a:rPr lang="nb-NO" dirty="0" err="1"/>
              <a:t>plfinansrforvaltningen</a:t>
            </a:r>
            <a:endParaRPr lang="nb-NO" dirty="0"/>
          </a:p>
          <a:p>
            <a:r>
              <a:rPr lang="nb-NO" dirty="0"/>
              <a:t>Hjemmel i lov om kommuner og fylkeskommuner fra 1992 og forskrift om kommuners finansforvaltning fra 2009</a:t>
            </a:r>
          </a:p>
          <a:p>
            <a:r>
              <a:rPr lang="nb-NO" dirty="0"/>
              <a:t>Finansrapport hver tertial (april, august og desember) skal minimum inneholde følgende:</a:t>
            </a:r>
            <a:br>
              <a:rPr lang="nb-NO" dirty="0"/>
            </a:br>
            <a:r>
              <a:rPr lang="nb-NO" dirty="0"/>
              <a:t>- Fordeling av plasseringer, innskudd</a:t>
            </a:r>
            <a:br>
              <a:rPr lang="nb-NO" dirty="0"/>
            </a:br>
            <a:r>
              <a:rPr lang="nb-NO" dirty="0"/>
              <a:t>- Egne rentebetingelser i forhold til markedsrenter</a:t>
            </a:r>
            <a:br>
              <a:rPr lang="nb-NO" dirty="0"/>
            </a:br>
            <a:r>
              <a:rPr lang="nb-NO" dirty="0"/>
              <a:t>- Rådmannens kommentarer knyttet til sammensetning, rentebetingelser</a:t>
            </a:r>
            <a:br>
              <a:rPr lang="nb-NO" dirty="0"/>
            </a:br>
            <a:r>
              <a:rPr lang="nb-NO" dirty="0"/>
              <a:t>  og konsekvenser ved markedsendringer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/>
              <a:t>Finansrapport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1"/>
          </p:nvPr>
        </p:nvSpPr>
        <p:spPr>
          <a:xfrm>
            <a:off x="914399" y="1680543"/>
            <a:ext cx="7198243" cy="39708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Ledig likviditet</a:t>
            </a:r>
            <a:br>
              <a:rPr lang="nb-NO" dirty="0"/>
            </a:br>
            <a:r>
              <a:rPr lang="nb-NO" dirty="0"/>
              <a:t>Vi tar meget liten risiko – Innskudd i bank</a:t>
            </a:r>
            <a:br>
              <a:rPr lang="nb-NO" dirty="0"/>
            </a:br>
            <a:r>
              <a:rPr lang="nb-NO" dirty="0"/>
              <a:t>Kommunens innskudd  skal ikke overstige 2% av bankens forvaltningskapital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Låneporteføljen -  minimum 25% Fastrentelån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err="1"/>
              <a:t>Enkeltlån</a:t>
            </a:r>
            <a:r>
              <a:rPr lang="nb-NO" dirty="0"/>
              <a:t> – maks 25% av total </a:t>
            </a:r>
            <a:r>
              <a:rPr lang="nb-NO" dirty="0" err="1"/>
              <a:t>låneportefølje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008796"/>
              </p:ext>
            </p:extLst>
          </p:nvPr>
        </p:nvGraphicFramePr>
        <p:xfrm>
          <a:off x="314694" y="4173254"/>
          <a:ext cx="4559300" cy="1017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Motpartsrapport (sammendrag)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Saldo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Andel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Kommunalbanken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12 100 580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56,4%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Marker Sparebank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1 231 985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5,8%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KLP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2 951 953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13,8%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Husbanken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5 135 959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24,0%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Sum 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21 420  477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100,00 %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09523987"/>
              </p:ext>
            </p:extLst>
          </p:nvPr>
        </p:nvGraphicFramePr>
        <p:xfrm>
          <a:off x="5334377" y="3947788"/>
          <a:ext cx="3650136" cy="193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313700"/>
              </p:ext>
            </p:extLst>
          </p:nvPr>
        </p:nvGraphicFramePr>
        <p:xfrm>
          <a:off x="314694" y="5190524"/>
          <a:ext cx="3146485" cy="152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74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Ledig likviditet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1"/>
          </p:nvPr>
        </p:nvSpPr>
        <p:spPr>
          <a:xfrm>
            <a:off x="914399" y="1680543"/>
            <a:ext cx="7391401" cy="3970869"/>
          </a:xfrm>
        </p:spPr>
        <p:txBody>
          <a:bodyPr/>
          <a:lstStyle/>
          <a:p>
            <a:r>
              <a:rPr lang="nb-NO" dirty="0"/>
              <a:t>Rømskog kommune har alle sine midler (100 %) i Marker Sparebank.  Kommunens samlede innskudd i Marker Sparebank overstiger ikke 2 % av bankens forvaltningskapital </a:t>
            </a:r>
            <a:r>
              <a:rPr lang="nb-NO" dirty="0" err="1"/>
              <a:t>jfr</a:t>
            </a:r>
            <a:r>
              <a:rPr lang="nb-NO" dirty="0"/>
              <a:t> finansreglementet </a:t>
            </a:r>
            <a:r>
              <a:rPr lang="nb-NO" dirty="0" err="1"/>
              <a:t>pkt</a:t>
            </a:r>
            <a:r>
              <a:rPr lang="nb-NO" dirty="0"/>
              <a:t> 6.1. </a:t>
            </a:r>
          </a:p>
          <a:p>
            <a:r>
              <a:rPr lang="nb-NO" dirty="0"/>
              <a:t>Vi har ikke inngått avtale om endring av renteavtale med Marker Sparebank i denne perioden.</a:t>
            </a:r>
          </a:p>
          <a:p>
            <a:endParaRPr lang="nb-NO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091414"/>
              </p:ext>
            </p:extLst>
          </p:nvPr>
        </p:nvGraphicFramePr>
        <p:xfrm>
          <a:off x="954488" y="3310521"/>
          <a:ext cx="6752598" cy="25476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50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Innskuddsplasseringer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30.09.2015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31.12.2015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Innestående bank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3 507 612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2 665 921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Herav skattetrekks midler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635 549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1 159 937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Herav Startlånmidler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77 696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437 897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Andre konti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1 068 087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Rentesats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1,0% (skattetrekk 0,25%)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1,0%(skattetrekk 0,25%)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Andre plasseringer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25 266 188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23 740 924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Herav særinnskudd bank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25 149 979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23 624 715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Herav Næringsfond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116 209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116 209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Rentesats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2,55 (Næringsfond 1,00)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2,55 (Næringsfond 1,00)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Totalsum innskudd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28 773 800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26 406 845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40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Utlånsportefølje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817261409"/>
              </p:ext>
            </p:extLst>
          </p:nvPr>
        </p:nvGraphicFramePr>
        <p:xfrm>
          <a:off x="1583141" y="2040330"/>
          <a:ext cx="5752465" cy="981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19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Sammendrag låneportefølje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Lånebeløp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Restgjeld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Sammen-setning (%)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Snitt-kredittid (år)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Snittrente-binding (år)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Snittrente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Fast rente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7 800 000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5 665 333 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26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27,62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2,96%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2,37%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Flytende rente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25 169 820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15 755 144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74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25,52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1,99%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TOTALT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32 769 820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21 420 477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            100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26,02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2,96%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2,09%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914399" y="3343953"/>
            <a:ext cx="73914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Tabellen viser at Rømskog kommune har en snittrente på 2,37 % på fastrente og1,99% på flytende rente, begge sett sammen gir et snitt på 2,09%.  </a:t>
            </a:r>
          </a:p>
          <a:p>
            <a:r>
              <a:rPr lang="nb-NO" dirty="0"/>
              <a:t>SSB sine statistikker viser at utlåns-renten i kommunal sektor har et snitt på 2,11 %. Når vi ser på dette er våre avtaler like under snittrenten.  </a:t>
            </a:r>
          </a:p>
        </p:txBody>
      </p:sp>
    </p:spTree>
    <p:extLst>
      <p:ext uri="{BB962C8B-B14F-4D97-AF65-F5344CB8AC3E}">
        <p14:creationId xmlns:p14="http://schemas.microsoft.com/office/powerpoint/2010/main" val="94564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Sammensetning av lån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quarter" idx="11"/>
          </p:nvPr>
        </p:nvGraphicFramePr>
        <p:xfrm>
          <a:off x="914400" y="1681163"/>
          <a:ext cx="7391400" cy="397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60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Rentebinding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quarter" idx="11"/>
          </p:nvPr>
        </p:nvGraphicFramePr>
        <p:xfrm>
          <a:off x="914400" y="1681163"/>
          <a:ext cx="7391400" cy="397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11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Motpartsrapport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642088600"/>
              </p:ext>
            </p:extLst>
          </p:nvPr>
        </p:nvGraphicFramePr>
        <p:xfrm>
          <a:off x="2259723" y="1833392"/>
          <a:ext cx="4559300" cy="1017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Motpartsrapport (sammendrag)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Saldo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Andel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Kommunalbanken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12 100 580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56,4%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Marker Sparebank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1 231 985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5,8%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KLP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2 951 953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13,8%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Husbanken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5 135 959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24,0%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Sum 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21 420  477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100,00 %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57627840"/>
              </p:ext>
            </p:extLst>
          </p:nvPr>
        </p:nvGraphicFramePr>
        <p:xfrm>
          <a:off x="2198992" y="3106715"/>
          <a:ext cx="4535805" cy="2662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642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nb-NO" altLang="nb-NO" sz="2800" i="1" dirty="0">
                <a:latin typeface="Arial" pitchFamily="34" charset="0"/>
                <a:cs typeface="Arial" pitchFamily="34" charset="0"/>
              </a:rPr>
              <a:t>Forestående finansieringsbehov</a:t>
            </a:r>
            <a:br>
              <a:rPr lang="nb-NO" altLang="nb-NO" sz="2800" i="1" dirty="0">
                <a:latin typeface="Arial" pitchFamily="34" charset="0"/>
                <a:cs typeface="Arial" pitchFamily="34" charset="0"/>
              </a:rPr>
            </a:b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07771512"/>
              </p:ext>
            </p:extLst>
          </p:nvPr>
        </p:nvGraphicFramePr>
        <p:xfrm>
          <a:off x="1564071" y="3153426"/>
          <a:ext cx="5848350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Prosjekt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2016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2017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Næringsbygg Bergtomta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3 000 000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1 600 000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Hovedplan VA/ Renseanlegg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5 325 000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Sum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8 325 000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1 600 000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14399" y="1898747"/>
            <a:ext cx="7798677" cy="65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2016 er det vedtatt å lånefinansiere disse beløpene utover Startlån fra Husbanken pålydende  kr. 500.000,-</a:t>
            </a:r>
            <a:endParaRPr kumimoji="0" lang="nb-NO" altLang="nb-NO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230982"/>
      </p:ext>
    </p:extLst>
  </p:cSld>
  <p:clrMapOvr>
    <a:masterClrMapping/>
  </p:clrMapOvr>
</p:sld>
</file>

<file path=ppt/theme/theme1.xml><?xml version="1.0" encoding="utf-8"?>
<a:theme xmlns:a="http://schemas.openxmlformats.org/drawingml/2006/main" name="Rømskog-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romsko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Rømskog-MAL</Template>
  <TotalTime>38</TotalTime>
  <Words>387</Words>
  <Application>Microsoft Office PowerPoint</Application>
  <PresentationFormat>Skjermfremvisning (4:3)</PresentationFormat>
  <Paragraphs>131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Geneva</vt:lpstr>
      <vt:lpstr>Times New Roman</vt:lpstr>
      <vt:lpstr>Rømskog-MAL</vt:lpstr>
      <vt:lpstr>2_romskog</vt:lpstr>
      <vt:lpstr>Finansreglement</vt:lpstr>
      <vt:lpstr>Finansrapport</vt:lpstr>
      <vt:lpstr>Ledig likviditet</vt:lpstr>
      <vt:lpstr>Utlånsportefølje</vt:lpstr>
      <vt:lpstr>Sammensetning av lån</vt:lpstr>
      <vt:lpstr>Rentebinding</vt:lpstr>
      <vt:lpstr>Motpartsrapport</vt:lpstr>
      <vt:lpstr>Forestående finansieringsbehov </vt:lpstr>
    </vt:vector>
  </TitlesOfParts>
  <Company>Marker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Finansreglement</dc:title>
  <dc:creator>Roar Karlsen</dc:creator>
  <cp:lastModifiedBy>Tone Bergquist</cp:lastModifiedBy>
  <cp:revision>5</cp:revision>
  <dcterms:created xsi:type="dcterms:W3CDTF">2016-03-02T21:21:33Z</dcterms:created>
  <dcterms:modified xsi:type="dcterms:W3CDTF">2018-10-01T07:35:45Z</dcterms:modified>
</cp:coreProperties>
</file>