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6C5C0-17E1-4B2A-895A-483E0317D644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EBFCD-D07B-4306-B041-5395D1AE1E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06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664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40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7775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7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298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734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9431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2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848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68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16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177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74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11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109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5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AB548-BEBB-4001-8522-15EB27E51076}" type="datetimeFigureOut">
              <a:rPr lang="nb-NO" smtClean="0"/>
              <a:t>12.01.2016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0E4754-218A-435F-8E8C-28E9EB7682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471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</a:t>
            </a:r>
            <a:r>
              <a:rPr lang="nb-NO" dirty="0" smtClean="0"/>
              <a:t>øteledelse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Basert på «Møtet er satt» håndbok i møteskikk, møteledelse og voteringsteknikk</a:t>
            </a:r>
          </a:p>
          <a:p>
            <a:r>
              <a:rPr lang="nb-NO" dirty="0" smtClean="0"/>
              <a:t>KS-2011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7707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</a:t>
            </a:r>
            <a:r>
              <a:rPr lang="nb-NO" dirty="0" smtClean="0"/>
              <a:t>abilitet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Habilitetsspørsmålet behandles før behandlingen av selve saken</a:t>
            </a:r>
          </a:p>
          <a:p>
            <a:r>
              <a:rPr lang="nb-NO" dirty="0" smtClean="0"/>
              <a:t>Er det opplagt, gi tidlig beskjed, vara kalles inn</a:t>
            </a:r>
          </a:p>
          <a:p>
            <a:r>
              <a:rPr lang="nb-NO" dirty="0" smtClean="0"/>
              <a:t>Er vara kalt inn, deltar denne i behandlingen av habilitetsspørsmålet</a:t>
            </a:r>
          </a:p>
          <a:p>
            <a:r>
              <a:rPr lang="nb-NO" dirty="0" smtClean="0"/>
              <a:t>Møtelederen markerer når representanter fratrer og tiltrer</a:t>
            </a:r>
          </a:p>
          <a:p>
            <a:r>
              <a:rPr lang="nb-NO" dirty="0" smtClean="0"/>
              <a:t>Vet ordføreren om mulig inhabilitet, kan vara innkalles, selv om vedkommende representant ikke har meldt i fra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1400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Ordskifte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Talerliste, avtaler på forhånd, rekker hånden i været, noteres og refereres</a:t>
            </a:r>
          </a:p>
          <a:p>
            <a:r>
              <a:rPr lang="nb-NO" dirty="0" smtClean="0"/>
              <a:t>Tale til møtelederen/ordføreren</a:t>
            </a:r>
          </a:p>
          <a:p>
            <a:r>
              <a:rPr lang="nb-NO" dirty="0" smtClean="0"/>
              <a:t>Møtelederen/ordføreren må følge med den som har ordet</a:t>
            </a:r>
          </a:p>
          <a:p>
            <a:r>
              <a:rPr lang="nb-NO" dirty="0" smtClean="0"/>
              <a:t>Møtelederen skal vise romslighet</a:t>
            </a:r>
          </a:p>
          <a:p>
            <a:r>
              <a:rPr lang="nb-NO" dirty="0" smtClean="0"/>
              <a:t>Møtelederen skal ikke kommentere innlegg som er holdt</a:t>
            </a:r>
          </a:p>
          <a:p>
            <a:r>
              <a:rPr lang="nb-NO" dirty="0" smtClean="0"/>
              <a:t>Delta i debatten?</a:t>
            </a:r>
          </a:p>
          <a:p>
            <a:r>
              <a:rPr lang="nb-NO" dirty="0" smtClean="0"/>
              <a:t>Påtale krenkende uttalelser</a:t>
            </a:r>
          </a:p>
          <a:p>
            <a:r>
              <a:rPr lang="nb-NO" dirty="0" smtClean="0"/>
              <a:t>Holde orden på forslag og forberede votering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820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Ordskifte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Begrenset taletid etter noe debatt om nødvendig</a:t>
            </a:r>
          </a:p>
          <a:p>
            <a:r>
              <a:rPr lang="nb-NO" dirty="0" smtClean="0"/>
              <a:t>Kan være reglementsfestet, men må vedtas fra gang til gang</a:t>
            </a:r>
          </a:p>
          <a:p>
            <a:r>
              <a:rPr lang="nb-NO" dirty="0" smtClean="0"/>
              <a:t>Replikk og svarreplikk</a:t>
            </a:r>
          </a:p>
          <a:p>
            <a:pPr lvl="1"/>
            <a:r>
              <a:rPr lang="nb-NO" dirty="0" smtClean="0"/>
              <a:t>To fingre</a:t>
            </a:r>
          </a:p>
          <a:p>
            <a:pPr lvl="1"/>
            <a:r>
              <a:rPr lang="nb-NO" dirty="0" smtClean="0"/>
              <a:t>Kort og direkte på siste talers innlegg</a:t>
            </a:r>
          </a:p>
          <a:p>
            <a:pPr lvl="1"/>
            <a:r>
              <a:rPr lang="nb-NO" dirty="0" smtClean="0"/>
              <a:t>Møteleder/ordfører påser tid og innhold</a:t>
            </a:r>
            <a:endParaRPr lang="nb-NO" dirty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Forslag om strek når en sak er tilstrekkelig belyst. «Tegner seg nå» eller «under neste taler». Klubbes. Forslag fremmes før strek settes. Ellers- videre debatt om forslagene som er fremmet etter at strek er satt.</a:t>
            </a:r>
          </a:p>
          <a:p>
            <a:pPr marL="457200" lvl="1" indent="0">
              <a:buNone/>
            </a:pPr>
            <a:r>
              <a:rPr lang="nb-NO" dirty="0" smtClean="0"/>
              <a:t>Til slutt «debatten er avsluttet». Klubbe.</a:t>
            </a:r>
          </a:p>
        </p:txBody>
      </p:sp>
    </p:spTree>
    <p:extLst>
      <p:ext uri="{BB962C8B-B14F-4D97-AF65-F5344CB8AC3E}">
        <p14:creationId xmlns:p14="http://schemas.microsoft.com/office/powerpoint/2010/main" val="267924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 forretningsordenen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Ordet til forretningsordenen/til dagsorden</a:t>
            </a:r>
          </a:p>
          <a:p>
            <a:r>
              <a:rPr lang="nb-NO" dirty="0" smtClean="0"/>
              <a:t>Rekker handa i været</a:t>
            </a:r>
          </a:p>
          <a:p>
            <a:r>
              <a:rPr lang="nb-NO" dirty="0" smtClean="0"/>
              <a:t>Foreslå begrenset taletid, sette strek, innvendinger mot behandlingsmåten, uttale seg om voteringsorden</a:t>
            </a:r>
          </a:p>
          <a:p>
            <a:r>
              <a:rPr lang="nb-NO" dirty="0" smtClean="0"/>
              <a:t>Får ordet en gang, og med begrenset taletid</a:t>
            </a:r>
          </a:p>
          <a:p>
            <a:r>
              <a:rPr lang="nb-NO" dirty="0" smtClean="0"/>
              <a:t>Ikke sakens realiteter</a:t>
            </a:r>
          </a:p>
          <a:p>
            <a:r>
              <a:rPr lang="nb-NO" dirty="0" smtClean="0"/>
              <a:t>Kort debatt</a:t>
            </a:r>
          </a:p>
          <a:p>
            <a:r>
              <a:rPr lang="nb-NO" dirty="0" smtClean="0"/>
              <a:t>Møtelederen må følge en streng praksis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809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</a:t>
            </a:r>
            <a:r>
              <a:rPr lang="nb-NO" dirty="0" smtClean="0"/>
              <a:t>tsettelsesforslag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framsettes når som helst i kommunestyrets/møtets behandling av saken</a:t>
            </a:r>
          </a:p>
          <a:p>
            <a:r>
              <a:rPr lang="nb-NO" dirty="0" smtClean="0"/>
              <a:t>Tas straks opp til behandling</a:t>
            </a:r>
          </a:p>
          <a:p>
            <a:r>
              <a:rPr lang="nb-NO" dirty="0" smtClean="0"/>
              <a:t>Ber noen om ordet</a:t>
            </a:r>
          </a:p>
          <a:p>
            <a:r>
              <a:rPr lang="nb-NO" dirty="0" smtClean="0"/>
              <a:t>Egen talerliste</a:t>
            </a:r>
          </a:p>
          <a:p>
            <a:r>
              <a:rPr lang="nb-NO" dirty="0" smtClean="0"/>
              <a:t>Opp til votering</a:t>
            </a:r>
          </a:p>
          <a:p>
            <a:r>
              <a:rPr lang="nb-NO" dirty="0" smtClean="0"/>
              <a:t>Vedtatt=saken avsluttes, ikke vedtatt=debatten fortsetter etter opprinnelig talerliste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314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Framsettelse og tilbaketrekking av forslag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Forslag fremmes fra talerstolen</a:t>
            </a:r>
          </a:p>
          <a:p>
            <a:r>
              <a:rPr lang="nb-NO" dirty="0" smtClean="0"/>
              <a:t>Leveres skriftlig til møtelederen</a:t>
            </a:r>
          </a:p>
          <a:p>
            <a:r>
              <a:rPr lang="nb-NO" dirty="0" smtClean="0"/>
              <a:t>Alle forslag som ikke er trukket tilbake under ordskiftet, er til behandling under voteringsdelen</a:t>
            </a:r>
          </a:p>
          <a:p>
            <a:r>
              <a:rPr lang="nb-NO" dirty="0" smtClean="0"/>
              <a:t>En representant kan trekke forslaget før man går til votering</a:t>
            </a:r>
          </a:p>
          <a:p>
            <a:r>
              <a:rPr lang="nb-NO" dirty="0" smtClean="0"/>
              <a:t>Kan fremmes av en annen som måtte ønske det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83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Votering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Debatten er avsluttet, møtelederen har klubbet= voteringsdelen</a:t>
            </a:r>
          </a:p>
          <a:p>
            <a:r>
              <a:rPr lang="nb-NO" dirty="0" smtClean="0"/>
              <a:t>Møtelederen bør tenke igjennom hvordan man får fram kommunestyrets reelle mening (flertallets eller enstemmig), gjennom hvordan man legger opp voteringen</a:t>
            </a:r>
          </a:p>
          <a:p>
            <a:r>
              <a:rPr lang="nb-NO" dirty="0" smtClean="0"/>
              <a:t>Møtelederen fremmer forslag om hvordan voteringen skal gjennomføres. Kan be om råd. Klubber.</a:t>
            </a:r>
          </a:p>
          <a:p>
            <a:r>
              <a:rPr lang="nb-NO" dirty="0" smtClean="0"/>
              <a:t>Si tydelig i fra om voteringstema. Klubbe når det tar til og når den er avsluttet.</a:t>
            </a:r>
          </a:p>
          <a:p>
            <a:r>
              <a:rPr lang="nb-NO" dirty="0" smtClean="0"/>
              <a:t>Budsjett, kan være hensiktsmessig med prøvevoteringer. Endelig votering, enstemmig vedtatt.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0084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</a:t>
            </a:r>
            <a:r>
              <a:rPr lang="nb-NO" dirty="0" smtClean="0"/>
              <a:t>oteringsrekkefølge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Bare ett, for eller mot</a:t>
            </a:r>
          </a:p>
          <a:p>
            <a:r>
              <a:rPr lang="nb-NO" dirty="0" smtClean="0"/>
              <a:t>To forslag, settes opp mot hverandre</a:t>
            </a:r>
          </a:p>
          <a:p>
            <a:r>
              <a:rPr lang="nb-NO" dirty="0" smtClean="0"/>
              <a:t>Mange forslag, det mest ytterliggående først</a:t>
            </a:r>
          </a:p>
          <a:p>
            <a:r>
              <a:rPr lang="nb-NO" dirty="0" smtClean="0"/>
              <a:t>Tre forslag, prøvevotering ett og ett, endelig votering mellom to</a:t>
            </a:r>
          </a:p>
          <a:p>
            <a:r>
              <a:rPr lang="nb-NO" dirty="0" smtClean="0"/>
              <a:t>Ved fastsettelse av voteringsrekkefølgen er det viktig at de representantene som ønsker det, får gitt uttrykk for sitt primære standpunkt, det mest ytterliggående forslaget, og hvis det faller-</a:t>
            </a:r>
          </a:p>
          <a:p>
            <a:r>
              <a:rPr lang="nb-NO" dirty="0" smtClean="0"/>
              <a:t>Stemme for et sekundært alternativ</a:t>
            </a:r>
          </a:p>
          <a:p>
            <a:r>
              <a:rPr lang="nb-NO" dirty="0" smtClean="0"/>
              <a:t>Alle forslag bør voteres over, med mindre de trekkes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7531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</a:t>
            </a:r>
            <a:r>
              <a:rPr lang="nb-NO" dirty="0" smtClean="0"/>
              <a:t>temmeplikt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Kommunelovens §40 nr.2 gir representanter som er tilstede i kommunalt organ, plikt til å avgi stemme</a:t>
            </a:r>
          </a:p>
          <a:p>
            <a:r>
              <a:rPr lang="nb-NO" dirty="0" smtClean="0"/>
              <a:t>Gjelder også råd og utvalg</a:t>
            </a:r>
          </a:p>
          <a:p>
            <a:r>
              <a:rPr lang="nb-NO" dirty="0" smtClean="0"/>
              <a:t>I skriftlig votering teller blank stemme som avgitt stemme</a:t>
            </a:r>
          </a:p>
          <a:p>
            <a:r>
              <a:rPr lang="nb-NO" dirty="0" smtClean="0"/>
              <a:t>Kommunelovens §35, nr.2, økonomiplan og årsbudsjett, her har kommunestyrene plikt til å vedta, helhetlig forslag, sette to opp mot hverandre er foreslått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3747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</a:t>
            </a:r>
            <a:r>
              <a:rPr lang="nb-NO" dirty="0" smtClean="0"/>
              <a:t>oteringsmåter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Åpen votering ved stilltiende bifall</a:t>
            </a:r>
          </a:p>
          <a:p>
            <a:r>
              <a:rPr lang="nb-NO" dirty="0" smtClean="0"/>
              <a:t>Åpen votering ved håndsopprekning eller ikke</a:t>
            </a:r>
          </a:p>
          <a:p>
            <a:r>
              <a:rPr lang="nb-NO" dirty="0" smtClean="0"/>
              <a:t>Åpen votering (reiser seg)</a:t>
            </a:r>
          </a:p>
          <a:p>
            <a:r>
              <a:rPr lang="nb-NO" dirty="0" smtClean="0"/>
              <a:t>Åpen votering, den enkelte svarer ja eller nei</a:t>
            </a:r>
          </a:p>
          <a:p>
            <a:r>
              <a:rPr lang="nb-NO" dirty="0" smtClean="0"/>
              <a:t>Skriftlig votering, kun ved valg og tilsettinger når en eller flere forlanger 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630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være møteleder er en kunst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Stemningen og tonen avhenger mye av møteledelsen</a:t>
            </a:r>
          </a:p>
          <a:p>
            <a:r>
              <a:rPr lang="nb-NO" dirty="0" smtClean="0"/>
              <a:t>Det er en fordel å kjenne møtedeltagerne</a:t>
            </a:r>
          </a:p>
          <a:p>
            <a:r>
              <a:rPr lang="nb-NO" dirty="0" smtClean="0"/>
              <a:t>En møteleder trenger respekt og autoritet, noe som må opparbeides</a:t>
            </a:r>
          </a:p>
          <a:p>
            <a:r>
              <a:rPr lang="nb-NO" dirty="0" smtClean="0"/>
              <a:t>Møter skal avvikles på en korrekt, effektiv og trivelig måte</a:t>
            </a:r>
          </a:p>
          <a:p>
            <a:r>
              <a:rPr lang="nb-NO" dirty="0" smtClean="0"/>
              <a:t>Den enkelte møteleder må finne sin egen stil</a:t>
            </a:r>
          </a:p>
          <a:p>
            <a:r>
              <a:rPr lang="nb-NO" dirty="0" smtClean="0"/>
              <a:t>Humor med forsiktighet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028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Former for flertall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Kvalifisert flertall, en lov- eller forskriftsmessig andel, </a:t>
            </a:r>
            <a:r>
              <a:rPr lang="nb-NO" dirty="0" err="1" smtClean="0"/>
              <a:t>f.eks</a:t>
            </a:r>
            <a:r>
              <a:rPr lang="nb-NO" dirty="0" smtClean="0"/>
              <a:t> 2/3</a:t>
            </a:r>
          </a:p>
          <a:p>
            <a:pPr marL="0" indent="0">
              <a:buNone/>
            </a:pPr>
            <a:r>
              <a:rPr lang="nb-NO" dirty="0" smtClean="0"/>
              <a:t>   (eks innføring av parlamentarisme, en eller to valgdager)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Alminnelig flertall, absolutt flertall (flertall av avgitte stemmer)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Simpelt flertall, flest stemmer men mindre enn halvparten av avgitte stemmer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664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</a:t>
            </a:r>
            <a:r>
              <a:rPr lang="nb-NO" dirty="0" smtClean="0"/>
              <a:t>rotokolltilførsel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protokolltilførsel er et mindretall spesielle merknader som ønskes tatt med i protokollen for møtet</a:t>
            </a:r>
          </a:p>
          <a:p>
            <a:r>
              <a:rPr lang="nb-NO" dirty="0" smtClean="0"/>
              <a:t>Ønsker en representant protokolltilførsel etter at votering er foretatt i en sak, avgjør møtelederen som møteleder om det skal tillates.</a:t>
            </a:r>
          </a:p>
          <a:p>
            <a:r>
              <a:rPr lang="nb-NO" dirty="0" smtClean="0"/>
              <a:t>Vil ikke møtelederen godta en protokolltilførsel, og det protesteres, skal organet ved votering avgjøre om protokolltilførselen skal godtas tatt inn i protokollen eller ikke.</a:t>
            </a:r>
          </a:p>
          <a:p>
            <a:r>
              <a:rPr lang="nb-NO" dirty="0" smtClean="0"/>
              <a:t>Utvis skjønn, bør i alminnelighet ikke avvises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055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er møteleder?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kommunestyret er det ordføreren, varaordføreren ved forfall, og det velges en settevaraordfører blant representantene</a:t>
            </a:r>
          </a:p>
          <a:p>
            <a:r>
              <a:rPr lang="nb-NO" dirty="0" smtClean="0"/>
              <a:t>Er begge borte sørger administrasjonen for at det velges setteordfører og settevaraordfører for møtet</a:t>
            </a:r>
          </a:p>
          <a:p>
            <a:r>
              <a:rPr lang="nb-NO" dirty="0" smtClean="0"/>
              <a:t>Kommunale utvalg og råd?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512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Huskeliste for møteledelse: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b-NO" dirty="0" smtClean="0"/>
              <a:t>Åpne møtet. Ønske velkommen.</a:t>
            </a:r>
          </a:p>
          <a:p>
            <a:pPr marL="514350" indent="-514350">
              <a:buAutoNum type="arabicPeriod"/>
            </a:pPr>
            <a:r>
              <a:rPr lang="nb-NO" dirty="0" smtClean="0"/>
              <a:t>Navneopprop eller tilsvarende. Referere antallet møtende.</a:t>
            </a:r>
          </a:p>
          <a:p>
            <a:pPr marL="514350" indent="-514350">
              <a:buAutoNum type="arabicPeriod"/>
            </a:pPr>
            <a:r>
              <a:rPr lang="nb-NO" dirty="0" smtClean="0"/>
              <a:t>Spørre om det er merknader til innkallingen, om ikke:</a:t>
            </a:r>
          </a:p>
          <a:p>
            <a:pPr marL="514350" indent="-514350">
              <a:buAutoNum type="arabicPeriod"/>
            </a:pPr>
            <a:r>
              <a:rPr lang="nb-NO" dirty="0" smtClean="0"/>
              <a:t>Erklære møtet lovlig satt</a:t>
            </a:r>
          </a:p>
          <a:p>
            <a:pPr marL="514350" indent="-514350">
              <a:buAutoNum type="arabicPeriod"/>
            </a:pPr>
            <a:r>
              <a:rPr lang="nb-NO" dirty="0" smtClean="0"/>
              <a:t>Godkjenne sakslista, samt </a:t>
            </a:r>
            <a:r>
              <a:rPr lang="nb-NO" dirty="0" err="1" smtClean="0"/>
              <a:t>evnt</a:t>
            </a:r>
            <a:r>
              <a:rPr lang="nb-NO" dirty="0" smtClean="0"/>
              <a:t> velge noen til å underskrive protokollen</a:t>
            </a:r>
          </a:p>
          <a:p>
            <a:pPr marL="0" indent="0">
              <a:buNone/>
            </a:pPr>
            <a:endParaRPr lang="nb-NO" dirty="0" smtClean="0"/>
          </a:p>
          <a:p>
            <a:pPr marL="514350" indent="-514350"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571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6. </a:t>
            </a:r>
            <a:r>
              <a:rPr lang="nb-NO" dirty="0"/>
              <a:t>S</a:t>
            </a:r>
            <a:r>
              <a:rPr lang="nb-NO" dirty="0" smtClean="0"/>
              <a:t>akene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Saksnummer og saksbetegnelse</a:t>
            </a:r>
          </a:p>
          <a:p>
            <a:r>
              <a:rPr lang="nb-NO" dirty="0" smtClean="0"/>
              <a:t>Vise til innstillingen, lese den hvis det er tilhørere</a:t>
            </a:r>
          </a:p>
          <a:p>
            <a:r>
              <a:rPr lang="nb-NO" dirty="0" smtClean="0"/>
              <a:t>Ordet fritt:</a:t>
            </a:r>
          </a:p>
          <a:p>
            <a:pPr lvl="1"/>
            <a:r>
              <a:rPr lang="nb-NO" dirty="0" smtClean="0"/>
              <a:t>Talerliste</a:t>
            </a:r>
          </a:p>
          <a:p>
            <a:pPr lvl="1"/>
            <a:r>
              <a:rPr lang="nb-NO" dirty="0" err="1" smtClean="0"/>
              <a:t>Evnt</a:t>
            </a:r>
            <a:r>
              <a:rPr lang="nb-NO" dirty="0" smtClean="0"/>
              <a:t> begrenset taletid, foreslås av møteleder og vedtas</a:t>
            </a:r>
          </a:p>
          <a:p>
            <a:pPr lvl="1"/>
            <a:r>
              <a:rPr lang="nb-NO" dirty="0" err="1" smtClean="0"/>
              <a:t>Evnt</a:t>
            </a:r>
            <a:r>
              <a:rPr lang="nb-NO" dirty="0" smtClean="0"/>
              <a:t> strek, foreslås av møteleder og vedtas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Utsettelsesforslag som fremsettes, behandles umiddelbart</a:t>
            </a:r>
          </a:p>
          <a:p>
            <a:pPr lvl="1"/>
            <a:r>
              <a:rPr lang="nb-NO" dirty="0" smtClean="0"/>
              <a:t>Debatt og votering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748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6. Forts…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Markere når debatten er over, og man går til votering</a:t>
            </a:r>
          </a:p>
          <a:p>
            <a:r>
              <a:rPr lang="nb-NO" dirty="0"/>
              <a:t> V</a:t>
            </a:r>
            <a:r>
              <a:rPr lang="nb-NO" dirty="0" smtClean="0"/>
              <a:t>otering:</a:t>
            </a:r>
          </a:p>
          <a:p>
            <a:pPr lvl="1"/>
            <a:r>
              <a:rPr lang="nb-NO" dirty="0" smtClean="0"/>
              <a:t>Markere voteringsmåte</a:t>
            </a:r>
          </a:p>
          <a:p>
            <a:pPr lvl="1"/>
            <a:r>
              <a:rPr lang="nb-NO" dirty="0" smtClean="0"/>
              <a:t>Prøvevotering eller endelig votering</a:t>
            </a:r>
          </a:p>
          <a:p>
            <a:pPr lvl="1"/>
            <a:r>
              <a:rPr lang="nb-NO" dirty="0" smtClean="0"/>
              <a:t>Når voteringen skjer</a:t>
            </a:r>
          </a:p>
          <a:p>
            <a:pPr lvl="1"/>
            <a:r>
              <a:rPr lang="nb-NO" dirty="0" smtClean="0"/>
              <a:t>Utfallet av voteringen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130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7. Når alle saker er behandlet, og eventuelle interpellasjoner og grunngitte spørsmål er besvart:</a:t>
            </a:r>
          </a:p>
          <a:p>
            <a:pPr marL="0" indent="0">
              <a:buNone/>
            </a:pPr>
            <a:r>
              <a:rPr lang="nb-NO" dirty="0" smtClean="0"/>
              <a:t>8. Lese opp og vedta protokollen, dersom den ikke skal godkjennes i neste møte. En fordel fordi…..</a:t>
            </a:r>
          </a:p>
          <a:p>
            <a:pPr marL="0" indent="0">
              <a:buNone/>
            </a:pPr>
            <a:r>
              <a:rPr lang="nb-NO" dirty="0" smtClean="0"/>
              <a:t>9. Erklære møtet hevet. Undertegning av protokollen.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772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flere ting: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- Møtelederen bør ha klubbe.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markere møtets åpning, voteringer og møteavslutning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avbryte en taler for å påtale brudd på møtereglementet</a:t>
            </a:r>
          </a:p>
          <a:p>
            <a:pPr>
              <a:buFontTx/>
              <a:buChar char="-"/>
            </a:pPr>
            <a:r>
              <a:rPr lang="nb-NO" dirty="0" smtClean="0"/>
              <a:t>Møtene må starte presis</a:t>
            </a:r>
          </a:p>
          <a:p>
            <a:pPr lvl="1">
              <a:buFontTx/>
              <a:buChar char="-"/>
            </a:pPr>
            <a:r>
              <a:rPr lang="nb-NO" dirty="0" smtClean="0"/>
              <a:t>Et par slag med klubba</a:t>
            </a:r>
          </a:p>
          <a:p>
            <a:pPr lvl="1">
              <a:buFontTx/>
              <a:buChar char="-"/>
            </a:pPr>
            <a:r>
              <a:rPr lang="nb-NO" dirty="0" smtClean="0"/>
              <a:t>Ord for dagen</a:t>
            </a:r>
          </a:p>
          <a:p>
            <a:pPr lvl="1">
              <a:buFontTx/>
              <a:buChar char="-"/>
            </a:pPr>
            <a:r>
              <a:rPr lang="nb-NO" dirty="0" smtClean="0"/>
              <a:t>Minneord?</a:t>
            </a:r>
            <a:endParaRPr lang="nb-NO" dirty="0"/>
          </a:p>
          <a:p>
            <a:pPr lvl="1">
              <a:buFontTx/>
              <a:buChar char="-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46831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Åpne møter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Alle saker skal behandles for åpne dører med mindre:</a:t>
            </a:r>
          </a:p>
          <a:p>
            <a:pPr>
              <a:buFontTx/>
              <a:buChar char="-"/>
            </a:pPr>
            <a:r>
              <a:rPr lang="nb-NO" dirty="0" smtClean="0"/>
              <a:t>Det foreligger lovbestemt taushetsplikt</a:t>
            </a:r>
          </a:p>
          <a:p>
            <a:pPr>
              <a:buFontTx/>
              <a:buChar char="-"/>
            </a:pPr>
            <a:r>
              <a:rPr lang="nb-NO" dirty="0" smtClean="0"/>
              <a:t>Er saker som angår arbeidstagers tjenstlige forhold/personalsaker</a:t>
            </a:r>
          </a:p>
          <a:p>
            <a:pPr>
              <a:buFontTx/>
              <a:buChar char="-"/>
            </a:pPr>
            <a:r>
              <a:rPr lang="nb-NO" dirty="0" smtClean="0"/>
              <a:t>Det gjelder personvern</a:t>
            </a:r>
          </a:p>
          <a:p>
            <a:pPr>
              <a:buFontTx/>
              <a:buChar char="-"/>
            </a:pPr>
            <a:r>
              <a:rPr lang="nb-NO" dirty="0" smtClean="0"/>
              <a:t>Det gjelder hensyn til tungtveiende offentlig interesse</a:t>
            </a:r>
          </a:p>
          <a:p>
            <a:pPr marL="0" indent="0">
              <a:buNone/>
            </a:pPr>
            <a:r>
              <a:rPr lang="nb-NO" dirty="0" smtClean="0"/>
              <a:t>Kommunelovens §31, </a:t>
            </a:r>
            <a:r>
              <a:rPr lang="nb-NO" dirty="0" err="1" smtClean="0"/>
              <a:t>nr</a:t>
            </a:r>
            <a:r>
              <a:rPr lang="nb-NO" dirty="0" smtClean="0"/>
              <a:t> 3, 4 og 5 samt Forvaltningsloven </a:t>
            </a:r>
            <a:r>
              <a:rPr lang="nb-NO" dirty="0" err="1" smtClean="0"/>
              <a:t>kap.III</a:t>
            </a:r>
            <a:r>
              <a:rPr lang="nb-NO" dirty="0" smtClean="0"/>
              <a:t>, i sær §13 om taushetsplikt</a:t>
            </a:r>
          </a:p>
          <a:p>
            <a:pPr>
              <a:buFontTx/>
              <a:buChar char="-"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215611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Rulleteks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1049</Words>
  <Application>Microsoft Office PowerPoint</Application>
  <PresentationFormat>Egendefinert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Fasett</vt:lpstr>
      <vt:lpstr>Møteledelse</vt:lpstr>
      <vt:lpstr>Å være møteleder er en kunst</vt:lpstr>
      <vt:lpstr>Hvem er møteleder?</vt:lpstr>
      <vt:lpstr>Huskeliste for møteledelse:</vt:lpstr>
      <vt:lpstr>6. Sakene</vt:lpstr>
      <vt:lpstr>6. Forts…</vt:lpstr>
      <vt:lpstr>Forts…</vt:lpstr>
      <vt:lpstr>Noen flere ting:</vt:lpstr>
      <vt:lpstr>Åpne møter</vt:lpstr>
      <vt:lpstr>Habilitet</vt:lpstr>
      <vt:lpstr>Ordskifte</vt:lpstr>
      <vt:lpstr>Ordskifte forts.</vt:lpstr>
      <vt:lpstr>Til forretningsordenen</vt:lpstr>
      <vt:lpstr>Utsettelsesforslag</vt:lpstr>
      <vt:lpstr>Framsettelse og tilbaketrekking av forslag</vt:lpstr>
      <vt:lpstr>Votering</vt:lpstr>
      <vt:lpstr>Voteringsrekkefølge</vt:lpstr>
      <vt:lpstr>Stemmeplikt</vt:lpstr>
      <vt:lpstr>Voteringsmåter</vt:lpstr>
      <vt:lpstr>Former for flertall</vt:lpstr>
      <vt:lpstr>Protokolltilførsel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Møteledelse</dc:title>
  <dc:creator>Inger-Lise Skartlien</dc:creator>
  <cp:lastModifiedBy>Rune Jørgensen</cp:lastModifiedBy>
  <cp:revision>16</cp:revision>
  <cp:lastPrinted>2015-11-24T13:08:56Z</cp:lastPrinted>
  <dcterms:created xsi:type="dcterms:W3CDTF">2015-11-24T09:21:16Z</dcterms:created>
  <dcterms:modified xsi:type="dcterms:W3CDTF">2016-01-12T12:00:11Z</dcterms:modified>
</cp:coreProperties>
</file>