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37"/>
  </p:notesMasterIdLst>
  <p:handoutMasterIdLst>
    <p:handoutMasterId r:id="rId38"/>
  </p:handoutMasterIdLst>
  <p:sldIdLst>
    <p:sldId id="261" r:id="rId2"/>
    <p:sldId id="364" r:id="rId3"/>
    <p:sldId id="396" r:id="rId4"/>
    <p:sldId id="397" r:id="rId5"/>
    <p:sldId id="398" r:id="rId6"/>
    <p:sldId id="399" r:id="rId7"/>
    <p:sldId id="400" r:id="rId8"/>
    <p:sldId id="475" r:id="rId9"/>
    <p:sldId id="401" r:id="rId10"/>
    <p:sldId id="402" r:id="rId11"/>
    <p:sldId id="403" r:id="rId12"/>
    <p:sldId id="404" r:id="rId13"/>
    <p:sldId id="437" r:id="rId14"/>
    <p:sldId id="406" r:id="rId15"/>
    <p:sldId id="407" r:id="rId16"/>
    <p:sldId id="408" r:id="rId17"/>
    <p:sldId id="409" r:id="rId18"/>
    <p:sldId id="410" r:id="rId19"/>
    <p:sldId id="332" r:id="rId20"/>
    <p:sldId id="333" r:id="rId21"/>
    <p:sldId id="334" r:id="rId22"/>
    <p:sldId id="355" r:id="rId23"/>
    <p:sldId id="420" r:id="rId24"/>
    <p:sldId id="267" r:id="rId25"/>
    <p:sldId id="411" r:id="rId26"/>
    <p:sldId id="412" r:id="rId27"/>
    <p:sldId id="413" r:id="rId28"/>
    <p:sldId id="414" r:id="rId29"/>
    <p:sldId id="415" r:id="rId30"/>
    <p:sldId id="416" r:id="rId31"/>
    <p:sldId id="477" r:id="rId32"/>
    <p:sldId id="478" r:id="rId33"/>
    <p:sldId id="417" r:id="rId34"/>
    <p:sldId id="476" r:id="rId35"/>
    <p:sldId id="419" r:id="rId36"/>
  </p:sldIdLst>
  <p:sldSz cx="9144000" cy="6858000" type="screen4x3"/>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008CD3"/>
    <a:srgbClr val="C9E6FA"/>
    <a:srgbClr val="BCCFE8"/>
    <a:srgbClr val="8C9B00"/>
    <a:srgbClr val="008CFF"/>
    <a:srgbClr val="001A58"/>
    <a:srgbClr val="0010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93" autoAdjust="0"/>
  </p:normalViewPr>
  <p:slideViewPr>
    <p:cSldViewPr snapToGrid="0" snapToObjects="1">
      <p:cViewPr varScale="1">
        <p:scale>
          <a:sx n="85" d="100"/>
          <a:sy n="85" d="100"/>
        </p:scale>
        <p:origin x="-714" y="-9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353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8667C-071A-497B-BF67-53A3302BD309}"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nb-NO"/>
        </a:p>
      </dgm:t>
    </dgm:pt>
    <dgm:pt modelId="{A537FDD6-C1D9-49FA-9B6B-D11D871116A6}">
      <dgm:prSet phldrT="[Tekst]" phldr="1"/>
      <dgm:spPr/>
      <dgm:t>
        <a:bodyPr/>
        <a:lstStyle/>
        <a:p>
          <a:endParaRPr lang="nb-NO" dirty="0"/>
        </a:p>
      </dgm:t>
    </dgm:pt>
    <dgm:pt modelId="{8F8AD5FB-64C3-4C34-A233-87EF92BE74AD}" type="parTrans" cxnId="{825D15D1-BC32-48A3-BDAE-01BA4C7F6B56}">
      <dgm:prSet/>
      <dgm:spPr/>
      <dgm:t>
        <a:bodyPr/>
        <a:lstStyle/>
        <a:p>
          <a:endParaRPr lang="nb-NO"/>
        </a:p>
      </dgm:t>
    </dgm:pt>
    <dgm:pt modelId="{75DF30AC-56D2-4F92-90A7-EC63F54A26A6}" type="sibTrans" cxnId="{825D15D1-BC32-48A3-BDAE-01BA4C7F6B56}">
      <dgm:prSet/>
      <dgm:spPr/>
      <dgm:t>
        <a:bodyPr/>
        <a:lstStyle/>
        <a:p>
          <a:endParaRPr lang="nb-NO"/>
        </a:p>
      </dgm:t>
    </dgm:pt>
    <dgm:pt modelId="{4D48771C-07E2-418F-A3DD-3DA74B58CC48}">
      <dgm:prSet phldrT="[Tekst]"/>
      <dgm:spPr/>
      <dgm:t>
        <a:bodyPr/>
        <a:lstStyle/>
        <a:p>
          <a:r>
            <a:rPr lang="nb-NO" smtClean="0"/>
            <a:t>Interessepolitisk aktør</a:t>
          </a:r>
          <a:endParaRPr lang="nb-NO" dirty="0"/>
        </a:p>
      </dgm:t>
    </dgm:pt>
    <dgm:pt modelId="{DBE8857B-0861-4AFF-B756-0C05F4E8DD54}" type="parTrans" cxnId="{B1677578-7272-4407-A03D-5F01A5FDB066}">
      <dgm:prSet/>
      <dgm:spPr/>
      <dgm:t>
        <a:bodyPr/>
        <a:lstStyle/>
        <a:p>
          <a:endParaRPr lang="nb-NO"/>
        </a:p>
      </dgm:t>
    </dgm:pt>
    <dgm:pt modelId="{A493B25A-A23B-4580-A3DF-93CDF85A5D3E}" type="sibTrans" cxnId="{B1677578-7272-4407-A03D-5F01A5FDB066}">
      <dgm:prSet/>
      <dgm:spPr/>
      <dgm:t>
        <a:bodyPr/>
        <a:lstStyle/>
        <a:p>
          <a:endParaRPr lang="nb-NO"/>
        </a:p>
      </dgm:t>
    </dgm:pt>
    <dgm:pt modelId="{D5C637FF-3B93-4387-8C2B-533AFB6077AF}">
      <dgm:prSet phldrT="[Tekst]"/>
      <dgm:spPr/>
      <dgm:t>
        <a:bodyPr/>
        <a:lstStyle/>
        <a:p>
          <a:r>
            <a:rPr lang="nb-NO" smtClean="0"/>
            <a:t>Daglig drift</a:t>
          </a:r>
          <a:endParaRPr lang="nb-NO" dirty="0"/>
        </a:p>
      </dgm:t>
    </dgm:pt>
    <dgm:pt modelId="{459E2BE5-C0B0-4C53-BE59-3B268C456B55}" type="parTrans" cxnId="{1B9D0FDA-126F-4910-A17A-85ABFD8F6AD6}">
      <dgm:prSet/>
      <dgm:spPr/>
      <dgm:t>
        <a:bodyPr/>
        <a:lstStyle/>
        <a:p>
          <a:endParaRPr lang="nb-NO"/>
        </a:p>
      </dgm:t>
    </dgm:pt>
    <dgm:pt modelId="{A3A4BD5C-69AF-43DA-9BF6-6C7AEBE8810C}" type="sibTrans" cxnId="{1B9D0FDA-126F-4910-A17A-85ABFD8F6AD6}">
      <dgm:prSet/>
      <dgm:spPr/>
      <dgm:t>
        <a:bodyPr/>
        <a:lstStyle/>
        <a:p>
          <a:endParaRPr lang="nb-NO"/>
        </a:p>
      </dgm:t>
    </dgm:pt>
    <dgm:pt modelId="{35936514-02BF-4A2D-AE46-EA415BD9E5DE}">
      <dgm:prSet phldrT="[Tekst]"/>
      <dgm:spPr/>
      <dgm:t>
        <a:bodyPr/>
        <a:lstStyle/>
        <a:p>
          <a:r>
            <a:rPr lang="nb-NO" smtClean="0"/>
            <a:t>Utviklingspartner</a:t>
          </a:r>
          <a:endParaRPr lang="nb-NO" dirty="0"/>
        </a:p>
      </dgm:t>
    </dgm:pt>
    <dgm:pt modelId="{01BF5094-487C-45BE-A674-F6AF6F332C42}" type="sibTrans" cxnId="{11FB1D02-8E87-49A6-82CF-4588C64F20AE}">
      <dgm:prSet/>
      <dgm:spPr/>
      <dgm:t>
        <a:bodyPr/>
        <a:lstStyle/>
        <a:p>
          <a:endParaRPr lang="nb-NO"/>
        </a:p>
      </dgm:t>
    </dgm:pt>
    <dgm:pt modelId="{562A7F72-CD6D-4341-8B79-E37184A77DC0}" type="parTrans" cxnId="{11FB1D02-8E87-49A6-82CF-4588C64F20AE}">
      <dgm:prSet/>
      <dgm:spPr/>
      <dgm:t>
        <a:bodyPr/>
        <a:lstStyle/>
        <a:p>
          <a:endParaRPr lang="nb-NO"/>
        </a:p>
      </dgm:t>
    </dgm:pt>
    <dgm:pt modelId="{5FF0CE7A-C826-4C63-BE0E-12D2C1BA1658}">
      <dgm:prSet phldrT="[Tekst]"/>
      <dgm:spPr>
        <a:solidFill>
          <a:srgbClr val="FFFFFF"/>
        </a:solidFill>
      </dgm:spPr>
      <dgm:t>
        <a:bodyPr/>
        <a:lstStyle/>
        <a:p>
          <a:r>
            <a:rPr lang="nb-NO" dirty="0" smtClean="0">
              <a:solidFill>
                <a:srgbClr val="001A58"/>
              </a:solidFill>
            </a:rPr>
            <a:t>Arbeidsgiverorganisasjon</a:t>
          </a:r>
          <a:endParaRPr lang="nb-NO" dirty="0">
            <a:solidFill>
              <a:srgbClr val="001A58"/>
            </a:solidFill>
          </a:endParaRPr>
        </a:p>
      </dgm:t>
    </dgm:pt>
    <dgm:pt modelId="{F5BBAB66-D9C5-4F61-BE79-0084EB02F34D}" type="sibTrans" cxnId="{E1C0E264-0114-4747-BB98-0C0F96CE068E}">
      <dgm:prSet/>
      <dgm:spPr/>
      <dgm:t>
        <a:bodyPr/>
        <a:lstStyle/>
        <a:p>
          <a:endParaRPr lang="nb-NO"/>
        </a:p>
      </dgm:t>
    </dgm:pt>
    <dgm:pt modelId="{439233C4-7FEF-4892-AF23-4DE32FE100CA}" type="parTrans" cxnId="{E1C0E264-0114-4747-BB98-0C0F96CE068E}">
      <dgm:prSet/>
      <dgm:spPr/>
      <dgm:t>
        <a:bodyPr/>
        <a:lstStyle/>
        <a:p>
          <a:endParaRPr lang="nb-NO"/>
        </a:p>
      </dgm:t>
    </dgm:pt>
    <dgm:pt modelId="{5D9AFA92-8D94-4F7E-B1BD-1465C6913FA4}" type="pres">
      <dgm:prSet presAssocID="{A5D8667C-071A-497B-BF67-53A3302BD309}" presName="diagram" presStyleCnt="0">
        <dgm:presLayoutVars>
          <dgm:chMax val="1"/>
          <dgm:dir/>
          <dgm:animLvl val="ctr"/>
          <dgm:resizeHandles val="exact"/>
        </dgm:presLayoutVars>
      </dgm:prSet>
      <dgm:spPr/>
      <dgm:t>
        <a:bodyPr/>
        <a:lstStyle/>
        <a:p>
          <a:endParaRPr lang="nb-NO"/>
        </a:p>
      </dgm:t>
    </dgm:pt>
    <dgm:pt modelId="{00079C45-E8EF-4E1C-A02D-32C5F9B25374}" type="pres">
      <dgm:prSet presAssocID="{A5D8667C-071A-497B-BF67-53A3302BD309}" presName="matrix" presStyleCnt="0"/>
      <dgm:spPr/>
      <dgm:t>
        <a:bodyPr/>
        <a:lstStyle/>
        <a:p>
          <a:endParaRPr lang="nb-NO"/>
        </a:p>
      </dgm:t>
    </dgm:pt>
    <dgm:pt modelId="{D6931D7E-6469-4F11-8DC2-925E265C93AF}" type="pres">
      <dgm:prSet presAssocID="{A5D8667C-071A-497B-BF67-53A3302BD309}" presName="tile1" presStyleLbl="node1" presStyleIdx="0" presStyleCnt="4" custLinFactNeighborX="-4513" custLinFactNeighborY="-7168"/>
      <dgm:spPr/>
      <dgm:t>
        <a:bodyPr/>
        <a:lstStyle/>
        <a:p>
          <a:endParaRPr lang="nb-NO"/>
        </a:p>
      </dgm:t>
    </dgm:pt>
    <dgm:pt modelId="{B5E746FE-E7B7-4EBB-BA46-D1F7D8A8E19B}" type="pres">
      <dgm:prSet presAssocID="{A5D8667C-071A-497B-BF67-53A3302BD309}" presName="tile1text" presStyleLbl="node1" presStyleIdx="0" presStyleCnt="4">
        <dgm:presLayoutVars>
          <dgm:chMax val="0"/>
          <dgm:chPref val="0"/>
          <dgm:bulletEnabled val="1"/>
        </dgm:presLayoutVars>
      </dgm:prSet>
      <dgm:spPr/>
      <dgm:t>
        <a:bodyPr/>
        <a:lstStyle/>
        <a:p>
          <a:endParaRPr lang="nb-NO"/>
        </a:p>
      </dgm:t>
    </dgm:pt>
    <dgm:pt modelId="{C31CF688-038A-4107-8AD4-D9A0A350B762}" type="pres">
      <dgm:prSet presAssocID="{A5D8667C-071A-497B-BF67-53A3302BD309}" presName="tile2" presStyleLbl="node1" presStyleIdx="1" presStyleCnt="4"/>
      <dgm:spPr/>
      <dgm:t>
        <a:bodyPr/>
        <a:lstStyle/>
        <a:p>
          <a:endParaRPr lang="nb-NO"/>
        </a:p>
      </dgm:t>
    </dgm:pt>
    <dgm:pt modelId="{31766BFC-1D73-4E4B-958F-9B4AC8EAE4D9}" type="pres">
      <dgm:prSet presAssocID="{A5D8667C-071A-497B-BF67-53A3302BD309}" presName="tile2text" presStyleLbl="node1" presStyleIdx="1" presStyleCnt="4">
        <dgm:presLayoutVars>
          <dgm:chMax val="0"/>
          <dgm:chPref val="0"/>
          <dgm:bulletEnabled val="1"/>
        </dgm:presLayoutVars>
      </dgm:prSet>
      <dgm:spPr/>
      <dgm:t>
        <a:bodyPr/>
        <a:lstStyle/>
        <a:p>
          <a:endParaRPr lang="nb-NO"/>
        </a:p>
      </dgm:t>
    </dgm:pt>
    <dgm:pt modelId="{B10222D2-D729-43EB-90EE-0E3506550712}" type="pres">
      <dgm:prSet presAssocID="{A5D8667C-071A-497B-BF67-53A3302BD309}" presName="tile3" presStyleLbl="node1" presStyleIdx="2" presStyleCnt="4"/>
      <dgm:spPr/>
      <dgm:t>
        <a:bodyPr/>
        <a:lstStyle/>
        <a:p>
          <a:endParaRPr lang="nb-NO"/>
        </a:p>
      </dgm:t>
    </dgm:pt>
    <dgm:pt modelId="{FD2E503F-E631-4AEC-BAF3-6C89BA1D3868}" type="pres">
      <dgm:prSet presAssocID="{A5D8667C-071A-497B-BF67-53A3302BD309}" presName="tile3text" presStyleLbl="node1" presStyleIdx="2" presStyleCnt="4">
        <dgm:presLayoutVars>
          <dgm:chMax val="0"/>
          <dgm:chPref val="0"/>
          <dgm:bulletEnabled val="1"/>
        </dgm:presLayoutVars>
      </dgm:prSet>
      <dgm:spPr/>
      <dgm:t>
        <a:bodyPr/>
        <a:lstStyle/>
        <a:p>
          <a:endParaRPr lang="nb-NO"/>
        </a:p>
      </dgm:t>
    </dgm:pt>
    <dgm:pt modelId="{1605B90E-8809-4452-95F5-1BA53DEEF0B7}" type="pres">
      <dgm:prSet presAssocID="{A5D8667C-071A-497B-BF67-53A3302BD309}" presName="tile4" presStyleLbl="node1" presStyleIdx="3" presStyleCnt="4" custLinFactNeighborY="20317"/>
      <dgm:spPr/>
      <dgm:t>
        <a:bodyPr/>
        <a:lstStyle/>
        <a:p>
          <a:endParaRPr lang="nb-NO"/>
        </a:p>
      </dgm:t>
    </dgm:pt>
    <dgm:pt modelId="{C195D252-D322-4A08-BB0E-B6342767D849}" type="pres">
      <dgm:prSet presAssocID="{A5D8667C-071A-497B-BF67-53A3302BD309}" presName="tile4text" presStyleLbl="node1" presStyleIdx="3" presStyleCnt="4">
        <dgm:presLayoutVars>
          <dgm:chMax val="0"/>
          <dgm:chPref val="0"/>
          <dgm:bulletEnabled val="1"/>
        </dgm:presLayoutVars>
      </dgm:prSet>
      <dgm:spPr/>
      <dgm:t>
        <a:bodyPr/>
        <a:lstStyle/>
        <a:p>
          <a:endParaRPr lang="nb-NO"/>
        </a:p>
      </dgm:t>
    </dgm:pt>
    <dgm:pt modelId="{3D11DB53-D97A-4D8A-A244-1FCDE993D594}" type="pres">
      <dgm:prSet presAssocID="{A5D8667C-071A-497B-BF67-53A3302BD309}" presName="centerTile" presStyleLbl="fgShp" presStyleIdx="0" presStyleCnt="1" custLinFactNeighborX="881" custLinFactNeighborY="6538">
        <dgm:presLayoutVars>
          <dgm:chMax val="0"/>
          <dgm:chPref val="0"/>
        </dgm:presLayoutVars>
      </dgm:prSet>
      <dgm:spPr/>
      <dgm:t>
        <a:bodyPr/>
        <a:lstStyle/>
        <a:p>
          <a:endParaRPr lang="nb-NO"/>
        </a:p>
      </dgm:t>
    </dgm:pt>
  </dgm:ptLst>
  <dgm:cxnLst>
    <dgm:cxn modelId="{B1677578-7272-4407-A03D-5F01A5FDB066}" srcId="{A537FDD6-C1D9-49FA-9B6B-D11D871116A6}" destId="{4D48771C-07E2-418F-A3DD-3DA74B58CC48}" srcOrd="0" destOrd="0" parTransId="{DBE8857B-0861-4AFF-B756-0C05F4E8DD54}" sibTransId="{A493B25A-A23B-4580-A3DF-93CDF85A5D3E}"/>
    <dgm:cxn modelId="{56FEAA66-8FE0-D642-A50E-7AA14616C2E3}" type="presOf" srcId="{4D48771C-07E2-418F-A3DD-3DA74B58CC48}" destId="{B5E746FE-E7B7-4EBB-BA46-D1F7D8A8E19B}" srcOrd="1" destOrd="0" presId="urn:microsoft.com/office/officeart/2005/8/layout/matrix1"/>
    <dgm:cxn modelId="{140929AC-7966-4C49-8D8E-554ADC018F48}" type="presOf" srcId="{4D48771C-07E2-418F-A3DD-3DA74B58CC48}" destId="{D6931D7E-6469-4F11-8DC2-925E265C93AF}" srcOrd="0" destOrd="0" presId="urn:microsoft.com/office/officeart/2005/8/layout/matrix1"/>
    <dgm:cxn modelId="{983B425B-95ED-1A44-AF84-31C4FB2E1AB6}" type="presOf" srcId="{5FF0CE7A-C826-4C63-BE0E-12D2C1BA1658}" destId="{C31CF688-038A-4107-8AD4-D9A0A350B762}" srcOrd="0" destOrd="0" presId="urn:microsoft.com/office/officeart/2005/8/layout/matrix1"/>
    <dgm:cxn modelId="{60CD4C1B-0B4C-7143-9F8F-28CF8B994682}" type="presOf" srcId="{D5C637FF-3B93-4387-8C2B-533AFB6077AF}" destId="{FD2E503F-E631-4AEC-BAF3-6C89BA1D3868}" srcOrd="1" destOrd="0" presId="urn:microsoft.com/office/officeart/2005/8/layout/matrix1"/>
    <dgm:cxn modelId="{825D15D1-BC32-48A3-BDAE-01BA4C7F6B56}" srcId="{A5D8667C-071A-497B-BF67-53A3302BD309}" destId="{A537FDD6-C1D9-49FA-9B6B-D11D871116A6}" srcOrd="0" destOrd="0" parTransId="{8F8AD5FB-64C3-4C34-A233-87EF92BE74AD}" sibTransId="{75DF30AC-56D2-4F92-90A7-EC63F54A26A6}"/>
    <dgm:cxn modelId="{D81DFB9C-3939-C144-87FF-2D26071A06F3}" type="presOf" srcId="{35936514-02BF-4A2D-AE46-EA415BD9E5DE}" destId="{C195D252-D322-4A08-BB0E-B6342767D849}" srcOrd="1" destOrd="0" presId="urn:microsoft.com/office/officeart/2005/8/layout/matrix1"/>
    <dgm:cxn modelId="{1063BF06-8FD2-2847-B5DE-BDCE9DFBBB7D}" type="presOf" srcId="{5FF0CE7A-C826-4C63-BE0E-12D2C1BA1658}" destId="{31766BFC-1D73-4E4B-958F-9B4AC8EAE4D9}" srcOrd="1" destOrd="0" presId="urn:microsoft.com/office/officeart/2005/8/layout/matrix1"/>
    <dgm:cxn modelId="{095AAE80-E2CC-0845-846B-543FB8016C1A}" type="presOf" srcId="{35936514-02BF-4A2D-AE46-EA415BD9E5DE}" destId="{1605B90E-8809-4452-95F5-1BA53DEEF0B7}" srcOrd="0" destOrd="0" presId="urn:microsoft.com/office/officeart/2005/8/layout/matrix1"/>
    <dgm:cxn modelId="{E1C0E264-0114-4747-BB98-0C0F96CE068E}" srcId="{A537FDD6-C1D9-49FA-9B6B-D11D871116A6}" destId="{5FF0CE7A-C826-4C63-BE0E-12D2C1BA1658}" srcOrd="1" destOrd="0" parTransId="{439233C4-7FEF-4892-AF23-4DE32FE100CA}" sibTransId="{F5BBAB66-D9C5-4F61-BE79-0084EB02F34D}"/>
    <dgm:cxn modelId="{11FB1D02-8E87-49A6-82CF-4588C64F20AE}" srcId="{A537FDD6-C1D9-49FA-9B6B-D11D871116A6}" destId="{35936514-02BF-4A2D-AE46-EA415BD9E5DE}" srcOrd="3" destOrd="0" parTransId="{562A7F72-CD6D-4341-8B79-E37184A77DC0}" sibTransId="{01BF5094-487C-45BE-A674-F6AF6F332C42}"/>
    <dgm:cxn modelId="{375C3D12-A16B-7D45-B59D-983E483C0894}" type="presOf" srcId="{A5D8667C-071A-497B-BF67-53A3302BD309}" destId="{5D9AFA92-8D94-4F7E-B1BD-1465C6913FA4}" srcOrd="0" destOrd="0" presId="urn:microsoft.com/office/officeart/2005/8/layout/matrix1"/>
    <dgm:cxn modelId="{B47AF4BD-4A1B-AB49-9B01-98C6571D66A7}" type="presOf" srcId="{D5C637FF-3B93-4387-8C2B-533AFB6077AF}" destId="{B10222D2-D729-43EB-90EE-0E3506550712}" srcOrd="0" destOrd="0" presId="urn:microsoft.com/office/officeart/2005/8/layout/matrix1"/>
    <dgm:cxn modelId="{2A539601-D75A-454A-B799-0081A5AB1043}" type="presOf" srcId="{A537FDD6-C1D9-49FA-9B6B-D11D871116A6}" destId="{3D11DB53-D97A-4D8A-A244-1FCDE993D594}" srcOrd="0" destOrd="0" presId="urn:microsoft.com/office/officeart/2005/8/layout/matrix1"/>
    <dgm:cxn modelId="{1B9D0FDA-126F-4910-A17A-85ABFD8F6AD6}" srcId="{A537FDD6-C1D9-49FA-9B6B-D11D871116A6}" destId="{D5C637FF-3B93-4387-8C2B-533AFB6077AF}" srcOrd="2" destOrd="0" parTransId="{459E2BE5-C0B0-4C53-BE59-3B268C456B55}" sibTransId="{A3A4BD5C-69AF-43DA-9BF6-6C7AEBE8810C}"/>
    <dgm:cxn modelId="{FFC0E2AF-423F-794D-BB21-7BCECD2A0A53}" type="presParOf" srcId="{5D9AFA92-8D94-4F7E-B1BD-1465C6913FA4}" destId="{00079C45-E8EF-4E1C-A02D-32C5F9B25374}" srcOrd="0" destOrd="0" presId="urn:microsoft.com/office/officeart/2005/8/layout/matrix1"/>
    <dgm:cxn modelId="{9DAC63AF-F8E0-2B42-A9FA-4B8CA214F6C5}" type="presParOf" srcId="{00079C45-E8EF-4E1C-A02D-32C5F9B25374}" destId="{D6931D7E-6469-4F11-8DC2-925E265C93AF}" srcOrd="0" destOrd="0" presId="urn:microsoft.com/office/officeart/2005/8/layout/matrix1"/>
    <dgm:cxn modelId="{7FA6F6E1-1E23-FA45-8535-A7BB80FBA7EB}" type="presParOf" srcId="{00079C45-E8EF-4E1C-A02D-32C5F9B25374}" destId="{B5E746FE-E7B7-4EBB-BA46-D1F7D8A8E19B}" srcOrd="1" destOrd="0" presId="urn:microsoft.com/office/officeart/2005/8/layout/matrix1"/>
    <dgm:cxn modelId="{BECF9176-2824-EC47-9640-618D13E58508}" type="presParOf" srcId="{00079C45-E8EF-4E1C-A02D-32C5F9B25374}" destId="{C31CF688-038A-4107-8AD4-D9A0A350B762}" srcOrd="2" destOrd="0" presId="urn:microsoft.com/office/officeart/2005/8/layout/matrix1"/>
    <dgm:cxn modelId="{02073DDC-069E-A746-B787-7E6B21A7F2A2}" type="presParOf" srcId="{00079C45-E8EF-4E1C-A02D-32C5F9B25374}" destId="{31766BFC-1D73-4E4B-958F-9B4AC8EAE4D9}" srcOrd="3" destOrd="0" presId="urn:microsoft.com/office/officeart/2005/8/layout/matrix1"/>
    <dgm:cxn modelId="{3A22A86F-C7B3-0449-87D9-E549F84B7D9C}" type="presParOf" srcId="{00079C45-E8EF-4E1C-A02D-32C5F9B25374}" destId="{B10222D2-D729-43EB-90EE-0E3506550712}" srcOrd="4" destOrd="0" presId="urn:microsoft.com/office/officeart/2005/8/layout/matrix1"/>
    <dgm:cxn modelId="{A7CD3930-0D92-1947-83AA-5E3EE0A9F558}" type="presParOf" srcId="{00079C45-E8EF-4E1C-A02D-32C5F9B25374}" destId="{FD2E503F-E631-4AEC-BAF3-6C89BA1D3868}" srcOrd="5" destOrd="0" presId="urn:microsoft.com/office/officeart/2005/8/layout/matrix1"/>
    <dgm:cxn modelId="{C885B9D6-ABE5-CB43-9DB4-35F1F18B9EB7}" type="presParOf" srcId="{00079C45-E8EF-4E1C-A02D-32C5F9B25374}" destId="{1605B90E-8809-4452-95F5-1BA53DEEF0B7}" srcOrd="6" destOrd="0" presId="urn:microsoft.com/office/officeart/2005/8/layout/matrix1"/>
    <dgm:cxn modelId="{4040D07C-0AD9-F945-881B-755181FB9745}" type="presParOf" srcId="{00079C45-E8EF-4E1C-A02D-32C5F9B25374}" destId="{C195D252-D322-4A08-BB0E-B6342767D849}" srcOrd="7" destOrd="0" presId="urn:microsoft.com/office/officeart/2005/8/layout/matrix1"/>
    <dgm:cxn modelId="{BBA854C9-685E-3F4B-9976-7B599C2B597D}" type="presParOf" srcId="{5D9AFA92-8D94-4F7E-B1BD-1465C6913FA4}" destId="{3D11DB53-D97A-4D8A-A244-1FCDE993D59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667C-071A-497B-BF67-53A3302BD309}"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nb-NO"/>
        </a:p>
      </dgm:t>
    </dgm:pt>
    <dgm:pt modelId="{A537FDD6-C1D9-49FA-9B6B-D11D871116A6}">
      <dgm:prSet phldrT="[Tekst]" phldr="1"/>
      <dgm:spPr/>
      <dgm:t>
        <a:bodyPr/>
        <a:lstStyle/>
        <a:p>
          <a:endParaRPr lang="nb-NO" dirty="0"/>
        </a:p>
      </dgm:t>
    </dgm:pt>
    <dgm:pt modelId="{8F8AD5FB-64C3-4C34-A233-87EF92BE74AD}" type="parTrans" cxnId="{825D15D1-BC32-48A3-BDAE-01BA4C7F6B56}">
      <dgm:prSet/>
      <dgm:spPr/>
      <dgm:t>
        <a:bodyPr/>
        <a:lstStyle/>
        <a:p>
          <a:endParaRPr lang="nb-NO"/>
        </a:p>
      </dgm:t>
    </dgm:pt>
    <dgm:pt modelId="{75DF30AC-56D2-4F92-90A7-EC63F54A26A6}" type="sibTrans" cxnId="{825D15D1-BC32-48A3-BDAE-01BA4C7F6B56}">
      <dgm:prSet/>
      <dgm:spPr/>
      <dgm:t>
        <a:bodyPr/>
        <a:lstStyle/>
        <a:p>
          <a:endParaRPr lang="nb-NO"/>
        </a:p>
      </dgm:t>
    </dgm:pt>
    <dgm:pt modelId="{4D48771C-07E2-418F-A3DD-3DA74B58CC48}">
      <dgm:prSet phldrT="[Tekst]"/>
      <dgm:spPr>
        <a:solidFill>
          <a:srgbClr val="001A58"/>
        </a:solidFill>
      </dgm:spPr>
      <dgm:t>
        <a:bodyPr/>
        <a:lstStyle/>
        <a:p>
          <a:r>
            <a:rPr lang="nb-NO" smtClean="0">
              <a:solidFill>
                <a:srgbClr val="FFFFFF"/>
              </a:solidFill>
            </a:rPr>
            <a:t>Interessepolitisk aktør</a:t>
          </a:r>
          <a:endParaRPr lang="nb-NO" dirty="0">
            <a:solidFill>
              <a:srgbClr val="FFFFFF"/>
            </a:solidFill>
          </a:endParaRPr>
        </a:p>
      </dgm:t>
    </dgm:pt>
    <dgm:pt modelId="{DBE8857B-0861-4AFF-B756-0C05F4E8DD54}" type="parTrans" cxnId="{B1677578-7272-4407-A03D-5F01A5FDB066}">
      <dgm:prSet/>
      <dgm:spPr/>
      <dgm:t>
        <a:bodyPr/>
        <a:lstStyle/>
        <a:p>
          <a:endParaRPr lang="nb-NO"/>
        </a:p>
      </dgm:t>
    </dgm:pt>
    <dgm:pt modelId="{A493B25A-A23B-4580-A3DF-93CDF85A5D3E}" type="sibTrans" cxnId="{B1677578-7272-4407-A03D-5F01A5FDB066}">
      <dgm:prSet/>
      <dgm:spPr/>
      <dgm:t>
        <a:bodyPr/>
        <a:lstStyle/>
        <a:p>
          <a:endParaRPr lang="nb-NO"/>
        </a:p>
      </dgm:t>
    </dgm:pt>
    <dgm:pt modelId="{D5C637FF-3B93-4387-8C2B-533AFB6077AF}">
      <dgm:prSet phldrT="[Tekst]"/>
      <dgm:spPr/>
      <dgm:t>
        <a:bodyPr/>
        <a:lstStyle/>
        <a:p>
          <a:r>
            <a:rPr lang="nb-NO" smtClean="0"/>
            <a:t>Daglig drift</a:t>
          </a:r>
          <a:endParaRPr lang="nb-NO" dirty="0"/>
        </a:p>
      </dgm:t>
    </dgm:pt>
    <dgm:pt modelId="{459E2BE5-C0B0-4C53-BE59-3B268C456B55}" type="parTrans" cxnId="{1B9D0FDA-126F-4910-A17A-85ABFD8F6AD6}">
      <dgm:prSet/>
      <dgm:spPr/>
      <dgm:t>
        <a:bodyPr/>
        <a:lstStyle/>
        <a:p>
          <a:endParaRPr lang="nb-NO"/>
        </a:p>
      </dgm:t>
    </dgm:pt>
    <dgm:pt modelId="{A3A4BD5C-69AF-43DA-9BF6-6C7AEBE8810C}" type="sibTrans" cxnId="{1B9D0FDA-126F-4910-A17A-85ABFD8F6AD6}">
      <dgm:prSet/>
      <dgm:spPr/>
      <dgm:t>
        <a:bodyPr/>
        <a:lstStyle/>
        <a:p>
          <a:endParaRPr lang="nb-NO"/>
        </a:p>
      </dgm:t>
    </dgm:pt>
    <dgm:pt modelId="{35936514-02BF-4A2D-AE46-EA415BD9E5DE}">
      <dgm:prSet phldrT="[Tekst]"/>
      <dgm:spPr/>
      <dgm:t>
        <a:bodyPr/>
        <a:lstStyle/>
        <a:p>
          <a:r>
            <a:rPr lang="nb-NO" smtClean="0"/>
            <a:t>Utviklingspartner</a:t>
          </a:r>
          <a:endParaRPr lang="nb-NO" dirty="0"/>
        </a:p>
      </dgm:t>
    </dgm:pt>
    <dgm:pt modelId="{01BF5094-487C-45BE-A674-F6AF6F332C42}" type="sibTrans" cxnId="{11FB1D02-8E87-49A6-82CF-4588C64F20AE}">
      <dgm:prSet/>
      <dgm:spPr/>
      <dgm:t>
        <a:bodyPr/>
        <a:lstStyle/>
        <a:p>
          <a:endParaRPr lang="nb-NO"/>
        </a:p>
      </dgm:t>
    </dgm:pt>
    <dgm:pt modelId="{562A7F72-CD6D-4341-8B79-E37184A77DC0}" type="parTrans" cxnId="{11FB1D02-8E87-49A6-82CF-4588C64F20AE}">
      <dgm:prSet/>
      <dgm:spPr/>
      <dgm:t>
        <a:bodyPr/>
        <a:lstStyle/>
        <a:p>
          <a:endParaRPr lang="nb-NO"/>
        </a:p>
      </dgm:t>
    </dgm:pt>
    <dgm:pt modelId="{5FF0CE7A-C826-4C63-BE0E-12D2C1BA1658}">
      <dgm:prSet phldrT="[Tekst]"/>
      <dgm:spPr>
        <a:solidFill>
          <a:schemeClr val="bg1"/>
        </a:solidFill>
      </dgm:spPr>
      <dgm:t>
        <a:bodyPr/>
        <a:lstStyle/>
        <a:p>
          <a:r>
            <a:rPr lang="nb-NO" dirty="0" smtClean="0">
              <a:solidFill>
                <a:srgbClr val="001A58"/>
              </a:solidFill>
            </a:rPr>
            <a:t>Arbeidsgiverorganisasjon</a:t>
          </a:r>
          <a:endParaRPr lang="nb-NO" dirty="0">
            <a:solidFill>
              <a:srgbClr val="001A58"/>
            </a:solidFill>
          </a:endParaRPr>
        </a:p>
      </dgm:t>
    </dgm:pt>
    <dgm:pt modelId="{F5BBAB66-D9C5-4F61-BE79-0084EB02F34D}" type="sibTrans" cxnId="{E1C0E264-0114-4747-BB98-0C0F96CE068E}">
      <dgm:prSet/>
      <dgm:spPr/>
      <dgm:t>
        <a:bodyPr/>
        <a:lstStyle/>
        <a:p>
          <a:endParaRPr lang="nb-NO"/>
        </a:p>
      </dgm:t>
    </dgm:pt>
    <dgm:pt modelId="{439233C4-7FEF-4892-AF23-4DE32FE100CA}" type="parTrans" cxnId="{E1C0E264-0114-4747-BB98-0C0F96CE068E}">
      <dgm:prSet/>
      <dgm:spPr/>
      <dgm:t>
        <a:bodyPr/>
        <a:lstStyle/>
        <a:p>
          <a:endParaRPr lang="nb-NO"/>
        </a:p>
      </dgm:t>
    </dgm:pt>
    <dgm:pt modelId="{5D9AFA92-8D94-4F7E-B1BD-1465C6913FA4}" type="pres">
      <dgm:prSet presAssocID="{A5D8667C-071A-497B-BF67-53A3302BD309}" presName="diagram" presStyleCnt="0">
        <dgm:presLayoutVars>
          <dgm:chMax val="1"/>
          <dgm:dir/>
          <dgm:animLvl val="ctr"/>
          <dgm:resizeHandles val="exact"/>
        </dgm:presLayoutVars>
      </dgm:prSet>
      <dgm:spPr/>
      <dgm:t>
        <a:bodyPr/>
        <a:lstStyle/>
        <a:p>
          <a:endParaRPr lang="nb-NO"/>
        </a:p>
      </dgm:t>
    </dgm:pt>
    <dgm:pt modelId="{00079C45-E8EF-4E1C-A02D-32C5F9B25374}" type="pres">
      <dgm:prSet presAssocID="{A5D8667C-071A-497B-BF67-53A3302BD309}" presName="matrix" presStyleCnt="0"/>
      <dgm:spPr/>
      <dgm:t>
        <a:bodyPr/>
        <a:lstStyle/>
        <a:p>
          <a:endParaRPr lang="nb-NO"/>
        </a:p>
      </dgm:t>
    </dgm:pt>
    <dgm:pt modelId="{D6931D7E-6469-4F11-8DC2-925E265C93AF}" type="pres">
      <dgm:prSet presAssocID="{A5D8667C-071A-497B-BF67-53A3302BD309}" presName="tile1" presStyleLbl="node1" presStyleIdx="0" presStyleCnt="4" custLinFactNeighborX="-4513" custLinFactNeighborY="-7168"/>
      <dgm:spPr/>
      <dgm:t>
        <a:bodyPr/>
        <a:lstStyle/>
        <a:p>
          <a:endParaRPr lang="nb-NO"/>
        </a:p>
      </dgm:t>
    </dgm:pt>
    <dgm:pt modelId="{B5E746FE-E7B7-4EBB-BA46-D1F7D8A8E19B}" type="pres">
      <dgm:prSet presAssocID="{A5D8667C-071A-497B-BF67-53A3302BD309}" presName="tile1text" presStyleLbl="node1" presStyleIdx="0" presStyleCnt="4">
        <dgm:presLayoutVars>
          <dgm:chMax val="0"/>
          <dgm:chPref val="0"/>
          <dgm:bulletEnabled val="1"/>
        </dgm:presLayoutVars>
      </dgm:prSet>
      <dgm:spPr/>
      <dgm:t>
        <a:bodyPr/>
        <a:lstStyle/>
        <a:p>
          <a:endParaRPr lang="nb-NO"/>
        </a:p>
      </dgm:t>
    </dgm:pt>
    <dgm:pt modelId="{C31CF688-038A-4107-8AD4-D9A0A350B762}" type="pres">
      <dgm:prSet presAssocID="{A5D8667C-071A-497B-BF67-53A3302BD309}" presName="tile2" presStyleLbl="node1" presStyleIdx="1" presStyleCnt="4"/>
      <dgm:spPr/>
      <dgm:t>
        <a:bodyPr/>
        <a:lstStyle/>
        <a:p>
          <a:endParaRPr lang="nb-NO"/>
        </a:p>
      </dgm:t>
    </dgm:pt>
    <dgm:pt modelId="{31766BFC-1D73-4E4B-958F-9B4AC8EAE4D9}" type="pres">
      <dgm:prSet presAssocID="{A5D8667C-071A-497B-BF67-53A3302BD309}" presName="tile2text" presStyleLbl="node1" presStyleIdx="1" presStyleCnt="4">
        <dgm:presLayoutVars>
          <dgm:chMax val="0"/>
          <dgm:chPref val="0"/>
          <dgm:bulletEnabled val="1"/>
        </dgm:presLayoutVars>
      </dgm:prSet>
      <dgm:spPr/>
      <dgm:t>
        <a:bodyPr/>
        <a:lstStyle/>
        <a:p>
          <a:endParaRPr lang="nb-NO"/>
        </a:p>
      </dgm:t>
    </dgm:pt>
    <dgm:pt modelId="{B10222D2-D729-43EB-90EE-0E3506550712}" type="pres">
      <dgm:prSet presAssocID="{A5D8667C-071A-497B-BF67-53A3302BD309}" presName="tile3" presStyleLbl="node1" presStyleIdx="2" presStyleCnt="4"/>
      <dgm:spPr/>
      <dgm:t>
        <a:bodyPr/>
        <a:lstStyle/>
        <a:p>
          <a:endParaRPr lang="nb-NO"/>
        </a:p>
      </dgm:t>
    </dgm:pt>
    <dgm:pt modelId="{FD2E503F-E631-4AEC-BAF3-6C89BA1D3868}" type="pres">
      <dgm:prSet presAssocID="{A5D8667C-071A-497B-BF67-53A3302BD309}" presName="tile3text" presStyleLbl="node1" presStyleIdx="2" presStyleCnt="4">
        <dgm:presLayoutVars>
          <dgm:chMax val="0"/>
          <dgm:chPref val="0"/>
          <dgm:bulletEnabled val="1"/>
        </dgm:presLayoutVars>
      </dgm:prSet>
      <dgm:spPr/>
      <dgm:t>
        <a:bodyPr/>
        <a:lstStyle/>
        <a:p>
          <a:endParaRPr lang="nb-NO"/>
        </a:p>
      </dgm:t>
    </dgm:pt>
    <dgm:pt modelId="{1605B90E-8809-4452-95F5-1BA53DEEF0B7}" type="pres">
      <dgm:prSet presAssocID="{A5D8667C-071A-497B-BF67-53A3302BD309}" presName="tile4" presStyleLbl="node1" presStyleIdx="3" presStyleCnt="4" custLinFactNeighborY="20317"/>
      <dgm:spPr/>
      <dgm:t>
        <a:bodyPr/>
        <a:lstStyle/>
        <a:p>
          <a:endParaRPr lang="nb-NO"/>
        </a:p>
      </dgm:t>
    </dgm:pt>
    <dgm:pt modelId="{C195D252-D322-4A08-BB0E-B6342767D849}" type="pres">
      <dgm:prSet presAssocID="{A5D8667C-071A-497B-BF67-53A3302BD309}" presName="tile4text" presStyleLbl="node1" presStyleIdx="3" presStyleCnt="4">
        <dgm:presLayoutVars>
          <dgm:chMax val="0"/>
          <dgm:chPref val="0"/>
          <dgm:bulletEnabled val="1"/>
        </dgm:presLayoutVars>
      </dgm:prSet>
      <dgm:spPr/>
      <dgm:t>
        <a:bodyPr/>
        <a:lstStyle/>
        <a:p>
          <a:endParaRPr lang="nb-NO"/>
        </a:p>
      </dgm:t>
    </dgm:pt>
    <dgm:pt modelId="{3D11DB53-D97A-4D8A-A244-1FCDE993D594}" type="pres">
      <dgm:prSet presAssocID="{A5D8667C-071A-497B-BF67-53A3302BD309}" presName="centerTile" presStyleLbl="fgShp" presStyleIdx="0" presStyleCnt="1" custLinFactNeighborX="881" custLinFactNeighborY="6538">
        <dgm:presLayoutVars>
          <dgm:chMax val="0"/>
          <dgm:chPref val="0"/>
        </dgm:presLayoutVars>
      </dgm:prSet>
      <dgm:spPr/>
      <dgm:t>
        <a:bodyPr/>
        <a:lstStyle/>
        <a:p>
          <a:endParaRPr lang="nb-NO"/>
        </a:p>
      </dgm:t>
    </dgm:pt>
  </dgm:ptLst>
  <dgm:cxnLst>
    <dgm:cxn modelId="{B1677578-7272-4407-A03D-5F01A5FDB066}" srcId="{A537FDD6-C1D9-49FA-9B6B-D11D871116A6}" destId="{4D48771C-07E2-418F-A3DD-3DA74B58CC48}" srcOrd="0" destOrd="0" parTransId="{DBE8857B-0861-4AFF-B756-0C05F4E8DD54}" sibTransId="{A493B25A-A23B-4580-A3DF-93CDF85A5D3E}"/>
    <dgm:cxn modelId="{4A889C17-6E6B-954C-BAAE-7B548D2EC3AF}" type="presOf" srcId="{5FF0CE7A-C826-4C63-BE0E-12D2C1BA1658}" destId="{31766BFC-1D73-4E4B-958F-9B4AC8EAE4D9}" srcOrd="1" destOrd="0" presId="urn:microsoft.com/office/officeart/2005/8/layout/matrix1"/>
    <dgm:cxn modelId="{46E7C653-DC8A-1E4E-99C7-A2C72AADC359}" type="presOf" srcId="{A537FDD6-C1D9-49FA-9B6B-D11D871116A6}" destId="{3D11DB53-D97A-4D8A-A244-1FCDE993D594}" srcOrd="0" destOrd="0" presId="urn:microsoft.com/office/officeart/2005/8/layout/matrix1"/>
    <dgm:cxn modelId="{3DCEA128-DA0A-4F4C-BDA6-E50178BDB408}" type="presOf" srcId="{D5C637FF-3B93-4387-8C2B-533AFB6077AF}" destId="{FD2E503F-E631-4AEC-BAF3-6C89BA1D3868}" srcOrd="1" destOrd="0" presId="urn:microsoft.com/office/officeart/2005/8/layout/matrix1"/>
    <dgm:cxn modelId="{085FCD95-75F3-424C-9F5D-36FF4AF5D956}" type="presOf" srcId="{35936514-02BF-4A2D-AE46-EA415BD9E5DE}" destId="{C195D252-D322-4A08-BB0E-B6342767D849}" srcOrd="1" destOrd="0" presId="urn:microsoft.com/office/officeart/2005/8/layout/matrix1"/>
    <dgm:cxn modelId="{825D15D1-BC32-48A3-BDAE-01BA4C7F6B56}" srcId="{A5D8667C-071A-497B-BF67-53A3302BD309}" destId="{A537FDD6-C1D9-49FA-9B6B-D11D871116A6}" srcOrd="0" destOrd="0" parTransId="{8F8AD5FB-64C3-4C34-A233-87EF92BE74AD}" sibTransId="{75DF30AC-56D2-4F92-90A7-EC63F54A26A6}"/>
    <dgm:cxn modelId="{546C28AC-70D8-4840-9DC4-5017C111E2EB}" type="presOf" srcId="{A5D8667C-071A-497B-BF67-53A3302BD309}" destId="{5D9AFA92-8D94-4F7E-B1BD-1465C6913FA4}" srcOrd="0" destOrd="0" presId="urn:microsoft.com/office/officeart/2005/8/layout/matrix1"/>
    <dgm:cxn modelId="{519AFEE0-C049-6347-A83D-5B728C776244}" type="presOf" srcId="{4D48771C-07E2-418F-A3DD-3DA74B58CC48}" destId="{D6931D7E-6469-4F11-8DC2-925E265C93AF}" srcOrd="0" destOrd="0" presId="urn:microsoft.com/office/officeart/2005/8/layout/matrix1"/>
    <dgm:cxn modelId="{02FBBC13-9F2A-B741-8067-EF46CE9432C3}" type="presOf" srcId="{35936514-02BF-4A2D-AE46-EA415BD9E5DE}" destId="{1605B90E-8809-4452-95F5-1BA53DEEF0B7}" srcOrd="0" destOrd="0" presId="urn:microsoft.com/office/officeart/2005/8/layout/matrix1"/>
    <dgm:cxn modelId="{D2B9A02B-CCDB-124B-A36A-EC7517B8A908}" type="presOf" srcId="{4D48771C-07E2-418F-A3DD-3DA74B58CC48}" destId="{B5E746FE-E7B7-4EBB-BA46-D1F7D8A8E19B}" srcOrd="1" destOrd="0" presId="urn:microsoft.com/office/officeart/2005/8/layout/matrix1"/>
    <dgm:cxn modelId="{5E79B18A-E179-B645-9EA6-AEDE96F1459F}" type="presOf" srcId="{5FF0CE7A-C826-4C63-BE0E-12D2C1BA1658}" destId="{C31CF688-038A-4107-8AD4-D9A0A350B762}" srcOrd="0" destOrd="0" presId="urn:microsoft.com/office/officeart/2005/8/layout/matrix1"/>
    <dgm:cxn modelId="{E1C0E264-0114-4747-BB98-0C0F96CE068E}" srcId="{A537FDD6-C1D9-49FA-9B6B-D11D871116A6}" destId="{5FF0CE7A-C826-4C63-BE0E-12D2C1BA1658}" srcOrd="1" destOrd="0" parTransId="{439233C4-7FEF-4892-AF23-4DE32FE100CA}" sibTransId="{F5BBAB66-D9C5-4F61-BE79-0084EB02F34D}"/>
    <dgm:cxn modelId="{11FB1D02-8E87-49A6-82CF-4588C64F20AE}" srcId="{A537FDD6-C1D9-49FA-9B6B-D11D871116A6}" destId="{35936514-02BF-4A2D-AE46-EA415BD9E5DE}" srcOrd="3" destOrd="0" parTransId="{562A7F72-CD6D-4341-8B79-E37184A77DC0}" sibTransId="{01BF5094-487C-45BE-A674-F6AF6F332C42}"/>
    <dgm:cxn modelId="{3709FEB0-8883-BD4C-A32D-F15ECADCFD3F}" type="presOf" srcId="{D5C637FF-3B93-4387-8C2B-533AFB6077AF}" destId="{B10222D2-D729-43EB-90EE-0E3506550712}" srcOrd="0" destOrd="0" presId="urn:microsoft.com/office/officeart/2005/8/layout/matrix1"/>
    <dgm:cxn modelId="{1B9D0FDA-126F-4910-A17A-85ABFD8F6AD6}" srcId="{A537FDD6-C1D9-49FA-9B6B-D11D871116A6}" destId="{D5C637FF-3B93-4387-8C2B-533AFB6077AF}" srcOrd="2" destOrd="0" parTransId="{459E2BE5-C0B0-4C53-BE59-3B268C456B55}" sibTransId="{A3A4BD5C-69AF-43DA-9BF6-6C7AEBE8810C}"/>
    <dgm:cxn modelId="{7C346EFE-5765-3945-B7C8-A5627BED050A}" type="presParOf" srcId="{5D9AFA92-8D94-4F7E-B1BD-1465C6913FA4}" destId="{00079C45-E8EF-4E1C-A02D-32C5F9B25374}" srcOrd="0" destOrd="0" presId="urn:microsoft.com/office/officeart/2005/8/layout/matrix1"/>
    <dgm:cxn modelId="{33697385-9AE2-EF46-BFC3-49E0CDD46663}" type="presParOf" srcId="{00079C45-E8EF-4E1C-A02D-32C5F9B25374}" destId="{D6931D7E-6469-4F11-8DC2-925E265C93AF}" srcOrd="0" destOrd="0" presId="urn:microsoft.com/office/officeart/2005/8/layout/matrix1"/>
    <dgm:cxn modelId="{F09E0E41-CB16-ED4C-8380-B111BC78CEC2}" type="presParOf" srcId="{00079C45-E8EF-4E1C-A02D-32C5F9B25374}" destId="{B5E746FE-E7B7-4EBB-BA46-D1F7D8A8E19B}" srcOrd="1" destOrd="0" presId="urn:microsoft.com/office/officeart/2005/8/layout/matrix1"/>
    <dgm:cxn modelId="{70EA3D78-78F1-C74B-9CDE-656059FFFBD3}" type="presParOf" srcId="{00079C45-E8EF-4E1C-A02D-32C5F9B25374}" destId="{C31CF688-038A-4107-8AD4-D9A0A350B762}" srcOrd="2" destOrd="0" presId="urn:microsoft.com/office/officeart/2005/8/layout/matrix1"/>
    <dgm:cxn modelId="{9F6CE6D3-D9E2-0E4C-88E6-CCB7DD72EE3B}" type="presParOf" srcId="{00079C45-E8EF-4E1C-A02D-32C5F9B25374}" destId="{31766BFC-1D73-4E4B-958F-9B4AC8EAE4D9}" srcOrd="3" destOrd="0" presId="urn:microsoft.com/office/officeart/2005/8/layout/matrix1"/>
    <dgm:cxn modelId="{266A3F15-23E6-864F-B9A9-4E714B082406}" type="presParOf" srcId="{00079C45-E8EF-4E1C-A02D-32C5F9B25374}" destId="{B10222D2-D729-43EB-90EE-0E3506550712}" srcOrd="4" destOrd="0" presId="urn:microsoft.com/office/officeart/2005/8/layout/matrix1"/>
    <dgm:cxn modelId="{C9F1B0E1-FA50-724C-8A7E-3662C4363E11}" type="presParOf" srcId="{00079C45-E8EF-4E1C-A02D-32C5F9B25374}" destId="{FD2E503F-E631-4AEC-BAF3-6C89BA1D3868}" srcOrd="5" destOrd="0" presId="urn:microsoft.com/office/officeart/2005/8/layout/matrix1"/>
    <dgm:cxn modelId="{6C78085D-4899-A246-AC91-34B550D86EB5}" type="presParOf" srcId="{00079C45-E8EF-4E1C-A02D-32C5F9B25374}" destId="{1605B90E-8809-4452-95F5-1BA53DEEF0B7}" srcOrd="6" destOrd="0" presId="urn:microsoft.com/office/officeart/2005/8/layout/matrix1"/>
    <dgm:cxn modelId="{528AC879-934B-A34E-9C54-E6870AB2D3C6}" type="presParOf" srcId="{00079C45-E8EF-4E1C-A02D-32C5F9B25374}" destId="{C195D252-D322-4A08-BB0E-B6342767D849}" srcOrd="7" destOrd="0" presId="urn:microsoft.com/office/officeart/2005/8/layout/matrix1"/>
    <dgm:cxn modelId="{51FFCA9A-96B3-3244-8CAC-6178FA2ABFB0}" type="presParOf" srcId="{5D9AFA92-8D94-4F7E-B1BD-1465C6913FA4}" destId="{3D11DB53-D97A-4D8A-A244-1FCDE993D59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D8667C-071A-497B-BF67-53A3302BD309}"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nb-NO"/>
        </a:p>
      </dgm:t>
    </dgm:pt>
    <dgm:pt modelId="{A537FDD6-C1D9-49FA-9B6B-D11D871116A6}">
      <dgm:prSet phldrT="[Tekst]" phldr="1"/>
      <dgm:spPr/>
      <dgm:t>
        <a:bodyPr/>
        <a:lstStyle/>
        <a:p>
          <a:endParaRPr lang="nb-NO" dirty="0"/>
        </a:p>
      </dgm:t>
    </dgm:pt>
    <dgm:pt modelId="{8F8AD5FB-64C3-4C34-A233-87EF92BE74AD}" type="parTrans" cxnId="{825D15D1-BC32-48A3-BDAE-01BA4C7F6B56}">
      <dgm:prSet/>
      <dgm:spPr/>
      <dgm:t>
        <a:bodyPr/>
        <a:lstStyle/>
        <a:p>
          <a:endParaRPr lang="nb-NO"/>
        </a:p>
      </dgm:t>
    </dgm:pt>
    <dgm:pt modelId="{75DF30AC-56D2-4F92-90A7-EC63F54A26A6}" type="sibTrans" cxnId="{825D15D1-BC32-48A3-BDAE-01BA4C7F6B56}">
      <dgm:prSet/>
      <dgm:spPr/>
      <dgm:t>
        <a:bodyPr/>
        <a:lstStyle/>
        <a:p>
          <a:endParaRPr lang="nb-NO"/>
        </a:p>
      </dgm:t>
    </dgm:pt>
    <dgm:pt modelId="{4D48771C-07E2-418F-A3DD-3DA74B58CC48}">
      <dgm:prSet phldrT="[Tekst]"/>
      <dgm:spPr/>
      <dgm:t>
        <a:bodyPr/>
        <a:lstStyle/>
        <a:p>
          <a:r>
            <a:rPr lang="nb-NO" smtClean="0"/>
            <a:t>Interessepolitisk aktør</a:t>
          </a:r>
          <a:endParaRPr lang="nb-NO" dirty="0"/>
        </a:p>
      </dgm:t>
    </dgm:pt>
    <dgm:pt modelId="{DBE8857B-0861-4AFF-B756-0C05F4E8DD54}" type="parTrans" cxnId="{B1677578-7272-4407-A03D-5F01A5FDB066}">
      <dgm:prSet/>
      <dgm:spPr/>
      <dgm:t>
        <a:bodyPr/>
        <a:lstStyle/>
        <a:p>
          <a:endParaRPr lang="nb-NO"/>
        </a:p>
      </dgm:t>
    </dgm:pt>
    <dgm:pt modelId="{A493B25A-A23B-4580-A3DF-93CDF85A5D3E}" type="sibTrans" cxnId="{B1677578-7272-4407-A03D-5F01A5FDB066}">
      <dgm:prSet/>
      <dgm:spPr/>
      <dgm:t>
        <a:bodyPr/>
        <a:lstStyle/>
        <a:p>
          <a:endParaRPr lang="nb-NO"/>
        </a:p>
      </dgm:t>
    </dgm:pt>
    <dgm:pt modelId="{D5C637FF-3B93-4387-8C2B-533AFB6077AF}">
      <dgm:prSet phldrT="[Tekst]"/>
      <dgm:spPr/>
      <dgm:t>
        <a:bodyPr/>
        <a:lstStyle/>
        <a:p>
          <a:r>
            <a:rPr lang="nb-NO" smtClean="0"/>
            <a:t>Daglig drift</a:t>
          </a:r>
          <a:endParaRPr lang="nb-NO" dirty="0"/>
        </a:p>
      </dgm:t>
    </dgm:pt>
    <dgm:pt modelId="{459E2BE5-C0B0-4C53-BE59-3B268C456B55}" type="parTrans" cxnId="{1B9D0FDA-126F-4910-A17A-85ABFD8F6AD6}">
      <dgm:prSet/>
      <dgm:spPr/>
      <dgm:t>
        <a:bodyPr/>
        <a:lstStyle/>
        <a:p>
          <a:endParaRPr lang="nb-NO"/>
        </a:p>
      </dgm:t>
    </dgm:pt>
    <dgm:pt modelId="{A3A4BD5C-69AF-43DA-9BF6-6C7AEBE8810C}" type="sibTrans" cxnId="{1B9D0FDA-126F-4910-A17A-85ABFD8F6AD6}">
      <dgm:prSet/>
      <dgm:spPr/>
      <dgm:t>
        <a:bodyPr/>
        <a:lstStyle/>
        <a:p>
          <a:endParaRPr lang="nb-NO"/>
        </a:p>
      </dgm:t>
    </dgm:pt>
    <dgm:pt modelId="{35936514-02BF-4A2D-AE46-EA415BD9E5DE}">
      <dgm:prSet phldrT="[Tekst]"/>
      <dgm:spPr/>
      <dgm:t>
        <a:bodyPr/>
        <a:lstStyle/>
        <a:p>
          <a:r>
            <a:rPr lang="nb-NO" smtClean="0"/>
            <a:t>Utviklingspartner</a:t>
          </a:r>
          <a:endParaRPr lang="nb-NO" dirty="0"/>
        </a:p>
      </dgm:t>
    </dgm:pt>
    <dgm:pt modelId="{01BF5094-487C-45BE-A674-F6AF6F332C42}" type="sibTrans" cxnId="{11FB1D02-8E87-49A6-82CF-4588C64F20AE}">
      <dgm:prSet/>
      <dgm:spPr/>
      <dgm:t>
        <a:bodyPr/>
        <a:lstStyle/>
        <a:p>
          <a:endParaRPr lang="nb-NO"/>
        </a:p>
      </dgm:t>
    </dgm:pt>
    <dgm:pt modelId="{562A7F72-CD6D-4341-8B79-E37184A77DC0}" type="parTrans" cxnId="{11FB1D02-8E87-49A6-82CF-4588C64F20AE}">
      <dgm:prSet/>
      <dgm:spPr/>
      <dgm:t>
        <a:bodyPr/>
        <a:lstStyle/>
        <a:p>
          <a:endParaRPr lang="nb-NO"/>
        </a:p>
      </dgm:t>
    </dgm:pt>
    <dgm:pt modelId="{5FF0CE7A-C826-4C63-BE0E-12D2C1BA1658}">
      <dgm:prSet phldrT="[Tekst]"/>
      <dgm:spPr>
        <a:solidFill>
          <a:srgbClr val="001A58"/>
        </a:solidFill>
      </dgm:spPr>
      <dgm:t>
        <a:bodyPr/>
        <a:lstStyle/>
        <a:p>
          <a:r>
            <a:rPr lang="nb-NO" dirty="0" smtClean="0">
              <a:solidFill>
                <a:schemeClr val="bg1"/>
              </a:solidFill>
            </a:rPr>
            <a:t>Arbeidsgiverorganisasjon</a:t>
          </a:r>
          <a:endParaRPr lang="nb-NO" dirty="0">
            <a:solidFill>
              <a:schemeClr val="bg1"/>
            </a:solidFill>
          </a:endParaRPr>
        </a:p>
      </dgm:t>
    </dgm:pt>
    <dgm:pt modelId="{F5BBAB66-D9C5-4F61-BE79-0084EB02F34D}" type="sibTrans" cxnId="{E1C0E264-0114-4747-BB98-0C0F96CE068E}">
      <dgm:prSet/>
      <dgm:spPr/>
      <dgm:t>
        <a:bodyPr/>
        <a:lstStyle/>
        <a:p>
          <a:endParaRPr lang="nb-NO"/>
        </a:p>
      </dgm:t>
    </dgm:pt>
    <dgm:pt modelId="{439233C4-7FEF-4892-AF23-4DE32FE100CA}" type="parTrans" cxnId="{E1C0E264-0114-4747-BB98-0C0F96CE068E}">
      <dgm:prSet/>
      <dgm:spPr/>
      <dgm:t>
        <a:bodyPr/>
        <a:lstStyle/>
        <a:p>
          <a:endParaRPr lang="nb-NO"/>
        </a:p>
      </dgm:t>
    </dgm:pt>
    <dgm:pt modelId="{5D9AFA92-8D94-4F7E-B1BD-1465C6913FA4}" type="pres">
      <dgm:prSet presAssocID="{A5D8667C-071A-497B-BF67-53A3302BD309}" presName="diagram" presStyleCnt="0">
        <dgm:presLayoutVars>
          <dgm:chMax val="1"/>
          <dgm:dir/>
          <dgm:animLvl val="ctr"/>
          <dgm:resizeHandles val="exact"/>
        </dgm:presLayoutVars>
      </dgm:prSet>
      <dgm:spPr/>
      <dgm:t>
        <a:bodyPr/>
        <a:lstStyle/>
        <a:p>
          <a:endParaRPr lang="nb-NO"/>
        </a:p>
      </dgm:t>
    </dgm:pt>
    <dgm:pt modelId="{00079C45-E8EF-4E1C-A02D-32C5F9B25374}" type="pres">
      <dgm:prSet presAssocID="{A5D8667C-071A-497B-BF67-53A3302BD309}" presName="matrix" presStyleCnt="0"/>
      <dgm:spPr/>
      <dgm:t>
        <a:bodyPr/>
        <a:lstStyle/>
        <a:p>
          <a:endParaRPr lang="nb-NO"/>
        </a:p>
      </dgm:t>
    </dgm:pt>
    <dgm:pt modelId="{D6931D7E-6469-4F11-8DC2-925E265C93AF}" type="pres">
      <dgm:prSet presAssocID="{A5D8667C-071A-497B-BF67-53A3302BD309}" presName="tile1" presStyleLbl="node1" presStyleIdx="0" presStyleCnt="4" custLinFactNeighborX="-4513" custLinFactNeighborY="-7168"/>
      <dgm:spPr/>
      <dgm:t>
        <a:bodyPr/>
        <a:lstStyle/>
        <a:p>
          <a:endParaRPr lang="nb-NO"/>
        </a:p>
      </dgm:t>
    </dgm:pt>
    <dgm:pt modelId="{B5E746FE-E7B7-4EBB-BA46-D1F7D8A8E19B}" type="pres">
      <dgm:prSet presAssocID="{A5D8667C-071A-497B-BF67-53A3302BD309}" presName="tile1text" presStyleLbl="node1" presStyleIdx="0" presStyleCnt="4">
        <dgm:presLayoutVars>
          <dgm:chMax val="0"/>
          <dgm:chPref val="0"/>
          <dgm:bulletEnabled val="1"/>
        </dgm:presLayoutVars>
      </dgm:prSet>
      <dgm:spPr/>
      <dgm:t>
        <a:bodyPr/>
        <a:lstStyle/>
        <a:p>
          <a:endParaRPr lang="nb-NO"/>
        </a:p>
      </dgm:t>
    </dgm:pt>
    <dgm:pt modelId="{C31CF688-038A-4107-8AD4-D9A0A350B762}" type="pres">
      <dgm:prSet presAssocID="{A5D8667C-071A-497B-BF67-53A3302BD309}" presName="tile2" presStyleLbl="node1" presStyleIdx="1" presStyleCnt="4"/>
      <dgm:spPr/>
      <dgm:t>
        <a:bodyPr/>
        <a:lstStyle/>
        <a:p>
          <a:endParaRPr lang="nb-NO"/>
        </a:p>
      </dgm:t>
    </dgm:pt>
    <dgm:pt modelId="{31766BFC-1D73-4E4B-958F-9B4AC8EAE4D9}" type="pres">
      <dgm:prSet presAssocID="{A5D8667C-071A-497B-BF67-53A3302BD309}" presName="tile2text" presStyleLbl="node1" presStyleIdx="1" presStyleCnt="4">
        <dgm:presLayoutVars>
          <dgm:chMax val="0"/>
          <dgm:chPref val="0"/>
          <dgm:bulletEnabled val="1"/>
        </dgm:presLayoutVars>
      </dgm:prSet>
      <dgm:spPr/>
      <dgm:t>
        <a:bodyPr/>
        <a:lstStyle/>
        <a:p>
          <a:endParaRPr lang="nb-NO"/>
        </a:p>
      </dgm:t>
    </dgm:pt>
    <dgm:pt modelId="{B10222D2-D729-43EB-90EE-0E3506550712}" type="pres">
      <dgm:prSet presAssocID="{A5D8667C-071A-497B-BF67-53A3302BD309}" presName="tile3" presStyleLbl="node1" presStyleIdx="2" presStyleCnt="4"/>
      <dgm:spPr/>
      <dgm:t>
        <a:bodyPr/>
        <a:lstStyle/>
        <a:p>
          <a:endParaRPr lang="nb-NO"/>
        </a:p>
      </dgm:t>
    </dgm:pt>
    <dgm:pt modelId="{FD2E503F-E631-4AEC-BAF3-6C89BA1D3868}" type="pres">
      <dgm:prSet presAssocID="{A5D8667C-071A-497B-BF67-53A3302BD309}" presName="tile3text" presStyleLbl="node1" presStyleIdx="2" presStyleCnt="4">
        <dgm:presLayoutVars>
          <dgm:chMax val="0"/>
          <dgm:chPref val="0"/>
          <dgm:bulletEnabled val="1"/>
        </dgm:presLayoutVars>
      </dgm:prSet>
      <dgm:spPr/>
      <dgm:t>
        <a:bodyPr/>
        <a:lstStyle/>
        <a:p>
          <a:endParaRPr lang="nb-NO"/>
        </a:p>
      </dgm:t>
    </dgm:pt>
    <dgm:pt modelId="{1605B90E-8809-4452-95F5-1BA53DEEF0B7}" type="pres">
      <dgm:prSet presAssocID="{A5D8667C-071A-497B-BF67-53A3302BD309}" presName="tile4" presStyleLbl="node1" presStyleIdx="3" presStyleCnt="4" custLinFactNeighborY="20317"/>
      <dgm:spPr/>
      <dgm:t>
        <a:bodyPr/>
        <a:lstStyle/>
        <a:p>
          <a:endParaRPr lang="nb-NO"/>
        </a:p>
      </dgm:t>
    </dgm:pt>
    <dgm:pt modelId="{C195D252-D322-4A08-BB0E-B6342767D849}" type="pres">
      <dgm:prSet presAssocID="{A5D8667C-071A-497B-BF67-53A3302BD309}" presName="tile4text" presStyleLbl="node1" presStyleIdx="3" presStyleCnt="4">
        <dgm:presLayoutVars>
          <dgm:chMax val="0"/>
          <dgm:chPref val="0"/>
          <dgm:bulletEnabled val="1"/>
        </dgm:presLayoutVars>
      </dgm:prSet>
      <dgm:spPr/>
      <dgm:t>
        <a:bodyPr/>
        <a:lstStyle/>
        <a:p>
          <a:endParaRPr lang="nb-NO"/>
        </a:p>
      </dgm:t>
    </dgm:pt>
    <dgm:pt modelId="{3D11DB53-D97A-4D8A-A244-1FCDE993D594}" type="pres">
      <dgm:prSet presAssocID="{A5D8667C-071A-497B-BF67-53A3302BD309}" presName="centerTile" presStyleLbl="fgShp" presStyleIdx="0" presStyleCnt="1" custLinFactNeighborX="881" custLinFactNeighborY="6538">
        <dgm:presLayoutVars>
          <dgm:chMax val="0"/>
          <dgm:chPref val="0"/>
        </dgm:presLayoutVars>
      </dgm:prSet>
      <dgm:spPr/>
      <dgm:t>
        <a:bodyPr/>
        <a:lstStyle/>
        <a:p>
          <a:endParaRPr lang="nb-NO"/>
        </a:p>
      </dgm:t>
    </dgm:pt>
  </dgm:ptLst>
  <dgm:cxnLst>
    <dgm:cxn modelId="{B1677578-7272-4407-A03D-5F01A5FDB066}" srcId="{A537FDD6-C1D9-49FA-9B6B-D11D871116A6}" destId="{4D48771C-07E2-418F-A3DD-3DA74B58CC48}" srcOrd="0" destOrd="0" parTransId="{DBE8857B-0861-4AFF-B756-0C05F4E8DD54}" sibTransId="{A493B25A-A23B-4580-A3DF-93CDF85A5D3E}"/>
    <dgm:cxn modelId="{FBB642DD-C051-F646-A8C2-3FFB0C1B0CDD}" type="presOf" srcId="{5FF0CE7A-C826-4C63-BE0E-12D2C1BA1658}" destId="{C31CF688-038A-4107-8AD4-D9A0A350B762}" srcOrd="0" destOrd="0" presId="urn:microsoft.com/office/officeart/2005/8/layout/matrix1"/>
    <dgm:cxn modelId="{C1499234-B071-7F47-9B8E-1B3E16796BAC}" type="presOf" srcId="{A537FDD6-C1D9-49FA-9B6B-D11D871116A6}" destId="{3D11DB53-D97A-4D8A-A244-1FCDE993D594}" srcOrd="0" destOrd="0" presId="urn:microsoft.com/office/officeart/2005/8/layout/matrix1"/>
    <dgm:cxn modelId="{825D15D1-BC32-48A3-BDAE-01BA4C7F6B56}" srcId="{A5D8667C-071A-497B-BF67-53A3302BD309}" destId="{A537FDD6-C1D9-49FA-9B6B-D11D871116A6}" srcOrd="0" destOrd="0" parTransId="{8F8AD5FB-64C3-4C34-A233-87EF92BE74AD}" sibTransId="{75DF30AC-56D2-4F92-90A7-EC63F54A26A6}"/>
    <dgm:cxn modelId="{20921E30-CA71-6044-B250-DAA3ADEB1612}" type="presOf" srcId="{4D48771C-07E2-418F-A3DD-3DA74B58CC48}" destId="{D6931D7E-6469-4F11-8DC2-925E265C93AF}" srcOrd="0" destOrd="0" presId="urn:microsoft.com/office/officeart/2005/8/layout/matrix1"/>
    <dgm:cxn modelId="{1891A706-E42E-5E4F-A708-04239BF07F9B}" type="presOf" srcId="{D5C637FF-3B93-4387-8C2B-533AFB6077AF}" destId="{FD2E503F-E631-4AEC-BAF3-6C89BA1D3868}" srcOrd="1" destOrd="0" presId="urn:microsoft.com/office/officeart/2005/8/layout/matrix1"/>
    <dgm:cxn modelId="{8A3CBC8D-E285-E54F-BF5D-A23408ABCC60}" type="presOf" srcId="{4D48771C-07E2-418F-A3DD-3DA74B58CC48}" destId="{B5E746FE-E7B7-4EBB-BA46-D1F7D8A8E19B}" srcOrd="1" destOrd="0" presId="urn:microsoft.com/office/officeart/2005/8/layout/matrix1"/>
    <dgm:cxn modelId="{8B621891-15E0-3449-A7E1-6BB32678EE08}" type="presOf" srcId="{35936514-02BF-4A2D-AE46-EA415BD9E5DE}" destId="{C195D252-D322-4A08-BB0E-B6342767D849}" srcOrd="1" destOrd="0" presId="urn:microsoft.com/office/officeart/2005/8/layout/matrix1"/>
    <dgm:cxn modelId="{E9DC801A-7716-5E49-B9F3-4DED27FE1F82}" type="presOf" srcId="{D5C637FF-3B93-4387-8C2B-533AFB6077AF}" destId="{B10222D2-D729-43EB-90EE-0E3506550712}" srcOrd="0" destOrd="0" presId="urn:microsoft.com/office/officeart/2005/8/layout/matrix1"/>
    <dgm:cxn modelId="{AD700FB7-570F-3C4A-9899-B41BA3FFC473}" type="presOf" srcId="{35936514-02BF-4A2D-AE46-EA415BD9E5DE}" destId="{1605B90E-8809-4452-95F5-1BA53DEEF0B7}" srcOrd="0" destOrd="0" presId="urn:microsoft.com/office/officeart/2005/8/layout/matrix1"/>
    <dgm:cxn modelId="{5E00D6E1-A76A-DA4A-B4E0-25004C3651A2}" type="presOf" srcId="{A5D8667C-071A-497B-BF67-53A3302BD309}" destId="{5D9AFA92-8D94-4F7E-B1BD-1465C6913FA4}" srcOrd="0" destOrd="0" presId="urn:microsoft.com/office/officeart/2005/8/layout/matrix1"/>
    <dgm:cxn modelId="{E1C0E264-0114-4747-BB98-0C0F96CE068E}" srcId="{A537FDD6-C1D9-49FA-9B6B-D11D871116A6}" destId="{5FF0CE7A-C826-4C63-BE0E-12D2C1BA1658}" srcOrd="1" destOrd="0" parTransId="{439233C4-7FEF-4892-AF23-4DE32FE100CA}" sibTransId="{F5BBAB66-D9C5-4F61-BE79-0084EB02F34D}"/>
    <dgm:cxn modelId="{11FB1D02-8E87-49A6-82CF-4588C64F20AE}" srcId="{A537FDD6-C1D9-49FA-9B6B-D11D871116A6}" destId="{35936514-02BF-4A2D-AE46-EA415BD9E5DE}" srcOrd="3" destOrd="0" parTransId="{562A7F72-CD6D-4341-8B79-E37184A77DC0}" sibTransId="{01BF5094-487C-45BE-A674-F6AF6F332C42}"/>
    <dgm:cxn modelId="{A173850E-2001-634A-A9CA-6836EFE68218}" type="presOf" srcId="{5FF0CE7A-C826-4C63-BE0E-12D2C1BA1658}" destId="{31766BFC-1D73-4E4B-958F-9B4AC8EAE4D9}" srcOrd="1" destOrd="0" presId="urn:microsoft.com/office/officeart/2005/8/layout/matrix1"/>
    <dgm:cxn modelId="{1B9D0FDA-126F-4910-A17A-85ABFD8F6AD6}" srcId="{A537FDD6-C1D9-49FA-9B6B-D11D871116A6}" destId="{D5C637FF-3B93-4387-8C2B-533AFB6077AF}" srcOrd="2" destOrd="0" parTransId="{459E2BE5-C0B0-4C53-BE59-3B268C456B55}" sibTransId="{A3A4BD5C-69AF-43DA-9BF6-6C7AEBE8810C}"/>
    <dgm:cxn modelId="{B69EB8D7-E096-E94C-BD1F-67D73FEA59D5}" type="presParOf" srcId="{5D9AFA92-8D94-4F7E-B1BD-1465C6913FA4}" destId="{00079C45-E8EF-4E1C-A02D-32C5F9B25374}" srcOrd="0" destOrd="0" presId="urn:microsoft.com/office/officeart/2005/8/layout/matrix1"/>
    <dgm:cxn modelId="{31AFEC74-A627-1641-A823-6217874D92E2}" type="presParOf" srcId="{00079C45-E8EF-4E1C-A02D-32C5F9B25374}" destId="{D6931D7E-6469-4F11-8DC2-925E265C93AF}" srcOrd="0" destOrd="0" presId="urn:microsoft.com/office/officeart/2005/8/layout/matrix1"/>
    <dgm:cxn modelId="{DBD71882-8C0F-BE4F-A9E1-9AEF43687A34}" type="presParOf" srcId="{00079C45-E8EF-4E1C-A02D-32C5F9B25374}" destId="{B5E746FE-E7B7-4EBB-BA46-D1F7D8A8E19B}" srcOrd="1" destOrd="0" presId="urn:microsoft.com/office/officeart/2005/8/layout/matrix1"/>
    <dgm:cxn modelId="{B797D5DB-405F-C54F-AFCF-517DD2BAA4A3}" type="presParOf" srcId="{00079C45-E8EF-4E1C-A02D-32C5F9B25374}" destId="{C31CF688-038A-4107-8AD4-D9A0A350B762}" srcOrd="2" destOrd="0" presId="urn:microsoft.com/office/officeart/2005/8/layout/matrix1"/>
    <dgm:cxn modelId="{292B96E8-7391-DA41-B476-A51E4A926F6F}" type="presParOf" srcId="{00079C45-E8EF-4E1C-A02D-32C5F9B25374}" destId="{31766BFC-1D73-4E4B-958F-9B4AC8EAE4D9}" srcOrd="3" destOrd="0" presId="urn:microsoft.com/office/officeart/2005/8/layout/matrix1"/>
    <dgm:cxn modelId="{EAC3C463-B906-6640-B759-C4B5FCD12C21}" type="presParOf" srcId="{00079C45-E8EF-4E1C-A02D-32C5F9B25374}" destId="{B10222D2-D729-43EB-90EE-0E3506550712}" srcOrd="4" destOrd="0" presId="urn:microsoft.com/office/officeart/2005/8/layout/matrix1"/>
    <dgm:cxn modelId="{13988589-A148-6643-923B-EE5C2263665F}" type="presParOf" srcId="{00079C45-E8EF-4E1C-A02D-32C5F9B25374}" destId="{FD2E503F-E631-4AEC-BAF3-6C89BA1D3868}" srcOrd="5" destOrd="0" presId="urn:microsoft.com/office/officeart/2005/8/layout/matrix1"/>
    <dgm:cxn modelId="{606069F5-DCD9-154B-80D2-B07738D62E70}" type="presParOf" srcId="{00079C45-E8EF-4E1C-A02D-32C5F9B25374}" destId="{1605B90E-8809-4452-95F5-1BA53DEEF0B7}" srcOrd="6" destOrd="0" presId="urn:microsoft.com/office/officeart/2005/8/layout/matrix1"/>
    <dgm:cxn modelId="{1E9F93B1-9AFD-374B-9A85-AF60DF0DBFA7}" type="presParOf" srcId="{00079C45-E8EF-4E1C-A02D-32C5F9B25374}" destId="{C195D252-D322-4A08-BB0E-B6342767D849}" srcOrd="7" destOrd="0" presId="urn:microsoft.com/office/officeart/2005/8/layout/matrix1"/>
    <dgm:cxn modelId="{FE1C9B59-D9EA-0F45-94A0-A8DA1F5E244A}" type="presParOf" srcId="{5D9AFA92-8D94-4F7E-B1BD-1465C6913FA4}" destId="{3D11DB53-D97A-4D8A-A244-1FCDE993D59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D8667C-071A-497B-BF67-53A3302BD309}"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nb-NO"/>
        </a:p>
      </dgm:t>
    </dgm:pt>
    <dgm:pt modelId="{A537FDD6-C1D9-49FA-9B6B-D11D871116A6}">
      <dgm:prSet phldrT="[Tekst]" phldr="1"/>
      <dgm:spPr/>
      <dgm:t>
        <a:bodyPr/>
        <a:lstStyle/>
        <a:p>
          <a:endParaRPr lang="nb-NO" dirty="0"/>
        </a:p>
      </dgm:t>
    </dgm:pt>
    <dgm:pt modelId="{8F8AD5FB-64C3-4C34-A233-87EF92BE74AD}" type="parTrans" cxnId="{825D15D1-BC32-48A3-BDAE-01BA4C7F6B56}">
      <dgm:prSet/>
      <dgm:spPr/>
      <dgm:t>
        <a:bodyPr/>
        <a:lstStyle/>
        <a:p>
          <a:endParaRPr lang="nb-NO"/>
        </a:p>
      </dgm:t>
    </dgm:pt>
    <dgm:pt modelId="{75DF30AC-56D2-4F92-90A7-EC63F54A26A6}" type="sibTrans" cxnId="{825D15D1-BC32-48A3-BDAE-01BA4C7F6B56}">
      <dgm:prSet/>
      <dgm:spPr/>
      <dgm:t>
        <a:bodyPr/>
        <a:lstStyle/>
        <a:p>
          <a:endParaRPr lang="nb-NO"/>
        </a:p>
      </dgm:t>
    </dgm:pt>
    <dgm:pt modelId="{4D48771C-07E2-418F-A3DD-3DA74B58CC48}">
      <dgm:prSet phldrT="[Tekst]"/>
      <dgm:spPr>
        <a:solidFill>
          <a:schemeClr val="bg1"/>
        </a:solidFill>
      </dgm:spPr>
      <dgm:t>
        <a:bodyPr/>
        <a:lstStyle/>
        <a:p>
          <a:r>
            <a:rPr lang="nb-NO" dirty="0" smtClean="0">
              <a:solidFill>
                <a:schemeClr val="tx1"/>
              </a:solidFill>
            </a:rPr>
            <a:t>Interessepolitisk aktør</a:t>
          </a:r>
          <a:endParaRPr lang="nb-NO" dirty="0">
            <a:solidFill>
              <a:schemeClr val="tx1"/>
            </a:solidFill>
          </a:endParaRPr>
        </a:p>
      </dgm:t>
    </dgm:pt>
    <dgm:pt modelId="{DBE8857B-0861-4AFF-B756-0C05F4E8DD54}" type="parTrans" cxnId="{B1677578-7272-4407-A03D-5F01A5FDB066}">
      <dgm:prSet/>
      <dgm:spPr/>
      <dgm:t>
        <a:bodyPr/>
        <a:lstStyle/>
        <a:p>
          <a:endParaRPr lang="nb-NO"/>
        </a:p>
      </dgm:t>
    </dgm:pt>
    <dgm:pt modelId="{A493B25A-A23B-4580-A3DF-93CDF85A5D3E}" type="sibTrans" cxnId="{B1677578-7272-4407-A03D-5F01A5FDB066}">
      <dgm:prSet/>
      <dgm:spPr/>
      <dgm:t>
        <a:bodyPr/>
        <a:lstStyle/>
        <a:p>
          <a:endParaRPr lang="nb-NO"/>
        </a:p>
      </dgm:t>
    </dgm:pt>
    <dgm:pt modelId="{5FF0CE7A-C826-4C63-BE0E-12D2C1BA1658}">
      <dgm:prSet phldrT="[Tekst]"/>
      <dgm:spPr>
        <a:solidFill>
          <a:schemeClr val="bg1"/>
        </a:solidFill>
      </dgm:spPr>
      <dgm:t>
        <a:bodyPr/>
        <a:lstStyle/>
        <a:p>
          <a:r>
            <a:rPr lang="nb-NO" dirty="0" smtClean="0">
              <a:solidFill>
                <a:schemeClr val="tx1"/>
              </a:solidFill>
            </a:rPr>
            <a:t>Arbeidsgiverorganisasjon</a:t>
          </a:r>
          <a:endParaRPr lang="nb-NO" dirty="0">
            <a:solidFill>
              <a:schemeClr val="tx1"/>
            </a:solidFill>
          </a:endParaRPr>
        </a:p>
      </dgm:t>
    </dgm:pt>
    <dgm:pt modelId="{439233C4-7FEF-4892-AF23-4DE32FE100CA}" type="parTrans" cxnId="{E1C0E264-0114-4747-BB98-0C0F96CE068E}">
      <dgm:prSet/>
      <dgm:spPr/>
      <dgm:t>
        <a:bodyPr/>
        <a:lstStyle/>
        <a:p>
          <a:endParaRPr lang="nb-NO"/>
        </a:p>
      </dgm:t>
    </dgm:pt>
    <dgm:pt modelId="{F5BBAB66-D9C5-4F61-BE79-0084EB02F34D}" type="sibTrans" cxnId="{E1C0E264-0114-4747-BB98-0C0F96CE068E}">
      <dgm:prSet/>
      <dgm:spPr/>
      <dgm:t>
        <a:bodyPr/>
        <a:lstStyle/>
        <a:p>
          <a:endParaRPr lang="nb-NO"/>
        </a:p>
      </dgm:t>
    </dgm:pt>
    <dgm:pt modelId="{D5C637FF-3B93-4387-8C2B-533AFB6077AF}">
      <dgm:prSet phldrT="[Tekst]"/>
      <dgm:spPr>
        <a:noFill/>
      </dgm:spPr>
      <dgm:t>
        <a:bodyPr/>
        <a:lstStyle/>
        <a:p>
          <a:r>
            <a:rPr lang="nb-NO" dirty="0" smtClean="0">
              <a:solidFill>
                <a:schemeClr val="tx1"/>
              </a:solidFill>
            </a:rPr>
            <a:t>Daglig drift</a:t>
          </a:r>
          <a:endParaRPr lang="nb-NO" dirty="0">
            <a:solidFill>
              <a:schemeClr val="tx1"/>
            </a:solidFill>
          </a:endParaRPr>
        </a:p>
      </dgm:t>
    </dgm:pt>
    <dgm:pt modelId="{459E2BE5-C0B0-4C53-BE59-3B268C456B55}" type="parTrans" cxnId="{1B9D0FDA-126F-4910-A17A-85ABFD8F6AD6}">
      <dgm:prSet/>
      <dgm:spPr/>
      <dgm:t>
        <a:bodyPr/>
        <a:lstStyle/>
        <a:p>
          <a:endParaRPr lang="nb-NO"/>
        </a:p>
      </dgm:t>
    </dgm:pt>
    <dgm:pt modelId="{A3A4BD5C-69AF-43DA-9BF6-6C7AEBE8810C}" type="sibTrans" cxnId="{1B9D0FDA-126F-4910-A17A-85ABFD8F6AD6}">
      <dgm:prSet/>
      <dgm:spPr/>
      <dgm:t>
        <a:bodyPr/>
        <a:lstStyle/>
        <a:p>
          <a:endParaRPr lang="nb-NO"/>
        </a:p>
      </dgm:t>
    </dgm:pt>
    <dgm:pt modelId="{35936514-02BF-4A2D-AE46-EA415BD9E5DE}">
      <dgm:prSet phldrT="[Tekst]"/>
      <dgm:spPr>
        <a:solidFill>
          <a:srgbClr val="001A58"/>
        </a:solidFill>
      </dgm:spPr>
      <dgm:t>
        <a:bodyPr/>
        <a:lstStyle/>
        <a:p>
          <a:r>
            <a:rPr lang="nb-NO" dirty="0" smtClean="0">
              <a:solidFill>
                <a:srgbClr val="FFFFFF"/>
              </a:solidFill>
            </a:rPr>
            <a:t>Utviklingspartner</a:t>
          </a:r>
          <a:endParaRPr lang="nb-NO" dirty="0">
            <a:solidFill>
              <a:srgbClr val="FFFFFF"/>
            </a:solidFill>
          </a:endParaRPr>
        </a:p>
      </dgm:t>
    </dgm:pt>
    <dgm:pt modelId="{01BF5094-487C-45BE-A674-F6AF6F332C42}" type="sibTrans" cxnId="{11FB1D02-8E87-49A6-82CF-4588C64F20AE}">
      <dgm:prSet/>
      <dgm:spPr/>
      <dgm:t>
        <a:bodyPr/>
        <a:lstStyle/>
        <a:p>
          <a:endParaRPr lang="nb-NO"/>
        </a:p>
      </dgm:t>
    </dgm:pt>
    <dgm:pt modelId="{562A7F72-CD6D-4341-8B79-E37184A77DC0}" type="parTrans" cxnId="{11FB1D02-8E87-49A6-82CF-4588C64F20AE}">
      <dgm:prSet/>
      <dgm:spPr/>
      <dgm:t>
        <a:bodyPr/>
        <a:lstStyle/>
        <a:p>
          <a:endParaRPr lang="nb-NO"/>
        </a:p>
      </dgm:t>
    </dgm:pt>
    <dgm:pt modelId="{5D9AFA92-8D94-4F7E-B1BD-1465C6913FA4}" type="pres">
      <dgm:prSet presAssocID="{A5D8667C-071A-497B-BF67-53A3302BD309}" presName="diagram" presStyleCnt="0">
        <dgm:presLayoutVars>
          <dgm:chMax val="1"/>
          <dgm:dir/>
          <dgm:animLvl val="ctr"/>
          <dgm:resizeHandles val="exact"/>
        </dgm:presLayoutVars>
      </dgm:prSet>
      <dgm:spPr/>
      <dgm:t>
        <a:bodyPr/>
        <a:lstStyle/>
        <a:p>
          <a:endParaRPr lang="nb-NO"/>
        </a:p>
      </dgm:t>
    </dgm:pt>
    <dgm:pt modelId="{00079C45-E8EF-4E1C-A02D-32C5F9B25374}" type="pres">
      <dgm:prSet presAssocID="{A5D8667C-071A-497B-BF67-53A3302BD309}" presName="matrix" presStyleCnt="0"/>
      <dgm:spPr/>
    </dgm:pt>
    <dgm:pt modelId="{D6931D7E-6469-4F11-8DC2-925E265C93AF}" type="pres">
      <dgm:prSet presAssocID="{A5D8667C-071A-497B-BF67-53A3302BD309}" presName="tile1" presStyleLbl="node1" presStyleIdx="0" presStyleCnt="4" custLinFactNeighborX="-4513" custLinFactNeighborY="-7168"/>
      <dgm:spPr/>
      <dgm:t>
        <a:bodyPr/>
        <a:lstStyle/>
        <a:p>
          <a:endParaRPr lang="nb-NO"/>
        </a:p>
      </dgm:t>
    </dgm:pt>
    <dgm:pt modelId="{B5E746FE-E7B7-4EBB-BA46-D1F7D8A8E19B}" type="pres">
      <dgm:prSet presAssocID="{A5D8667C-071A-497B-BF67-53A3302BD309}" presName="tile1text" presStyleLbl="node1" presStyleIdx="0" presStyleCnt="4">
        <dgm:presLayoutVars>
          <dgm:chMax val="0"/>
          <dgm:chPref val="0"/>
          <dgm:bulletEnabled val="1"/>
        </dgm:presLayoutVars>
      </dgm:prSet>
      <dgm:spPr/>
      <dgm:t>
        <a:bodyPr/>
        <a:lstStyle/>
        <a:p>
          <a:endParaRPr lang="nb-NO"/>
        </a:p>
      </dgm:t>
    </dgm:pt>
    <dgm:pt modelId="{C31CF688-038A-4107-8AD4-D9A0A350B762}" type="pres">
      <dgm:prSet presAssocID="{A5D8667C-071A-497B-BF67-53A3302BD309}" presName="tile2" presStyleLbl="node1" presStyleIdx="1" presStyleCnt="4"/>
      <dgm:spPr/>
      <dgm:t>
        <a:bodyPr/>
        <a:lstStyle/>
        <a:p>
          <a:endParaRPr lang="nb-NO"/>
        </a:p>
      </dgm:t>
    </dgm:pt>
    <dgm:pt modelId="{31766BFC-1D73-4E4B-958F-9B4AC8EAE4D9}" type="pres">
      <dgm:prSet presAssocID="{A5D8667C-071A-497B-BF67-53A3302BD309}" presName="tile2text" presStyleLbl="node1" presStyleIdx="1" presStyleCnt="4">
        <dgm:presLayoutVars>
          <dgm:chMax val="0"/>
          <dgm:chPref val="0"/>
          <dgm:bulletEnabled val="1"/>
        </dgm:presLayoutVars>
      </dgm:prSet>
      <dgm:spPr/>
      <dgm:t>
        <a:bodyPr/>
        <a:lstStyle/>
        <a:p>
          <a:endParaRPr lang="nb-NO"/>
        </a:p>
      </dgm:t>
    </dgm:pt>
    <dgm:pt modelId="{B10222D2-D729-43EB-90EE-0E3506550712}" type="pres">
      <dgm:prSet presAssocID="{A5D8667C-071A-497B-BF67-53A3302BD309}" presName="tile3" presStyleLbl="node1" presStyleIdx="2" presStyleCnt="4"/>
      <dgm:spPr/>
      <dgm:t>
        <a:bodyPr/>
        <a:lstStyle/>
        <a:p>
          <a:endParaRPr lang="nb-NO"/>
        </a:p>
      </dgm:t>
    </dgm:pt>
    <dgm:pt modelId="{FD2E503F-E631-4AEC-BAF3-6C89BA1D3868}" type="pres">
      <dgm:prSet presAssocID="{A5D8667C-071A-497B-BF67-53A3302BD309}" presName="tile3text" presStyleLbl="node1" presStyleIdx="2" presStyleCnt="4">
        <dgm:presLayoutVars>
          <dgm:chMax val="0"/>
          <dgm:chPref val="0"/>
          <dgm:bulletEnabled val="1"/>
        </dgm:presLayoutVars>
      </dgm:prSet>
      <dgm:spPr/>
      <dgm:t>
        <a:bodyPr/>
        <a:lstStyle/>
        <a:p>
          <a:endParaRPr lang="nb-NO"/>
        </a:p>
      </dgm:t>
    </dgm:pt>
    <dgm:pt modelId="{1605B90E-8809-4452-95F5-1BA53DEEF0B7}" type="pres">
      <dgm:prSet presAssocID="{A5D8667C-071A-497B-BF67-53A3302BD309}" presName="tile4" presStyleLbl="node1" presStyleIdx="3" presStyleCnt="4" custLinFactNeighborY="20317"/>
      <dgm:spPr/>
      <dgm:t>
        <a:bodyPr/>
        <a:lstStyle/>
        <a:p>
          <a:endParaRPr lang="nb-NO"/>
        </a:p>
      </dgm:t>
    </dgm:pt>
    <dgm:pt modelId="{C195D252-D322-4A08-BB0E-B6342767D849}" type="pres">
      <dgm:prSet presAssocID="{A5D8667C-071A-497B-BF67-53A3302BD309}" presName="tile4text" presStyleLbl="node1" presStyleIdx="3" presStyleCnt="4">
        <dgm:presLayoutVars>
          <dgm:chMax val="0"/>
          <dgm:chPref val="0"/>
          <dgm:bulletEnabled val="1"/>
        </dgm:presLayoutVars>
      </dgm:prSet>
      <dgm:spPr/>
      <dgm:t>
        <a:bodyPr/>
        <a:lstStyle/>
        <a:p>
          <a:endParaRPr lang="nb-NO"/>
        </a:p>
      </dgm:t>
    </dgm:pt>
    <dgm:pt modelId="{3D11DB53-D97A-4D8A-A244-1FCDE993D594}" type="pres">
      <dgm:prSet presAssocID="{A5D8667C-071A-497B-BF67-53A3302BD309}" presName="centerTile" presStyleLbl="fgShp" presStyleIdx="0" presStyleCnt="1" custLinFactNeighborX="881" custLinFactNeighborY="6538">
        <dgm:presLayoutVars>
          <dgm:chMax val="0"/>
          <dgm:chPref val="0"/>
        </dgm:presLayoutVars>
      </dgm:prSet>
      <dgm:spPr/>
      <dgm:t>
        <a:bodyPr/>
        <a:lstStyle/>
        <a:p>
          <a:endParaRPr lang="nb-NO"/>
        </a:p>
      </dgm:t>
    </dgm:pt>
  </dgm:ptLst>
  <dgm:cxnLst>
    <dgm:cxn modelId="{B1677578-7272-4407-A03D-5F01A5FDB066}" srcId="{A537FDD6-C1D9-49FA-9B6B-D11D871116A6}" destId="{4D48771C-07E2-418F-A3DD-3DA74B58CC48}" srcOrd="0" destOrd="0" parTransId="{DBE8857B-0861-4AFF-B756-0C05F4E8DD54}" sibTransId="{A493B25A-A23B-4580-A3DF-93CDF85A5D3E}"/>
    <dgm:cxn modelId="{CDC2D077-01BF-4BC8-B783-3D7FF95CE3B7}" type="presOf" srcId="{A5D8667C-071A-497B-BF67-53A3302BD309}" destId="{5D9AFA92-8D94-4F7E-B1BD-1465C6913FA4}" srcOrd="0" destOrd="0" presId="urn:microsoft.com/office/officeart/2005/8/layout/matrix1"/>
    <dgm:cxn modelId="{B9791331-7085-4976-AA78-E6394EB2ECB3}" type="presOf" srcId="{A537FDD6-C1D9-49FA-9B6B-D11D871116A6}" destId="{3D11DB53-D97A-4D8A-A244-1FCDE993D594}" srcOrd="0" destOrd="0" presId="urn:microsoft.com/office/officeart/2005/8/layout/matrix1"/>
    <dgm:cxn modelId="{825D15D1-BC32-48A3-BDAE-01BA4C7F6B56}" srcId="{A5D8667C-071A-497B-BF67-53A3302BD309}" destId="{A537FDD6-C1D9-49FA-9B6B-D11D871116A6}" srcOrd="0" destOrd="0" parTransId="{8F8AD5FB-64C3-4C34-A233-87EF92BE74AD}" sibTransId="{75DF30AC-56D2-4F92-90A7-EC63F54A26A6}"/>
    <dgm:cxn modelId="{13D9E390-2558-42AF-9370-128F2CC3A6B9}" type="presOf" srcId="{4D48771C-07E2-418F-A3DD-3DA74B58CC48}" destId="{B5E746FE-E7B7-4EBB-BA46-D1F7D8A8E19B}" srcOrd="1" destOrd="0" presId="urn:microsoft.com/office/officeart/2005/8/layout/matrix1"/>
    <dgm:cxn modelId="{857D283E-3323-48EB-A2FC-FDF0E15685E4}" type="presOf" srcId="{35936514-02BF-4A2D-AE46-EA415BD9E5DE}" destId="{1605B90E-8809-4452-95F5-1BA53DEEF0B7}" srcOrd="0" destOrd="0" presId="urn:microsoft.com/office/officeart/2005/8/layout/matrix1"/>
    <dgm:cxn modelId="{0BB70B81-D624-47A4-97EB-786C44A2D1DC}" type="presOf" srcId="{5FF0CE7A-C826-4C63-BE0E-12D2C1BA1658}" destId="{C31CF688-038A-4107-8AD4-D9A0A350B762}" srcOrd="0" destOrd="0" presId="urn:microsoft.com/office/officeart/2005/8/layout/matrix1"/>
    <dgm:cxn modelId="{D403BBEA-7E4D-4553-BDFE-9E40D8059E56}" type="presOf" srcId="{4D48771C-07E2-418F-A3DD-3DA74B58CC48}" destId="{D6931D7E-6469-4F11-8DC2-925E265C93AF}" srcOrd="0" destOrd="0" presId="urn:microsoft.com/office/officeart/2005/8/layout/matrix1"/>
    <dgm:cxn modelId="{36F14E24-F43B-4E92-961C-57D8D69A01CA}" type="presOf" srcId="{35936514-02BF-4A2D-AE46-EA415BD9E5DE}" destId="{C195D252-D322-4A08-BB0E-B6342767D849}" srcOrd="1" destOrd="0" presId="urn:microsoft.com/office/officeart/2005/8/layout/matrix1"/>
    <dgm:cxn modelId="{08A644D3-A2F8-4631-BFA6-21D135B8477E}" type="presOf" srcId="{5FF0CE7A-C826-4C63-BE0E-12D2C1BA1658}" destId="{31766BFC-1D73-4E4B-958F-9B4AC8EAE4D9}" srcOrd="1" destOrd="0" presId="urn:microsoft.com/office/officeart/2005/8/layout/matrix1"/>
    <dgm:cxn modelId="{E1C0E264-0114-4747-BB98-0C0F96CE068E}" srcId="{A537FDD6-C1D9-49FA-9B6B-D11D871116A6}" destId="{5FF0CE7A-C826-4C63-BE0E-12D2C1BA1658}" srcOrd="1" destOrd="0" parTransId="{439233C4-7FEF-4892-AF23-4DE32FE100CA}" sibTransId="{F5BBAB66-D9C5-4F61-BE79-0084EB02F34D}"/>
    <dgm:cxn modelId="{C532F157-1CB4-4787-93C9-22D3582EB24A}" type="presOf" srcId="{D5C637FF-3B93-4387-8C2B-533AFB6077AF}" destId="{FD2E503F-E631-4AEC-BAF3-6C89BA1D3868}" srcOrd="1" destOrd="0" presId="urn:microsoft.com/office/officeart/2005/8/layout/matrix1"/>
    <dgm:cxn modelId="{3A1DAAA6-077C-4C19-A215-2B0E60E3E1DC}" type="presOf" srcId="{D5C637FF-3B93-4387-8C2B-533AFB6077AF}" destId="{B10222D2-D729-43EB-90EE-0E3506550712}" srcOrd="0" destOrd="0" presId="urn:microsoft.com/office/officeart/2005/8/layout/matrix1"/>
    <dgm:cxn modelId="{11FB1D02-8E87-49A6-82CF-4588C64F20AE}" srcId="{A537FDD6-C1D9-49FA-9B6B-D11D871116A6}" destId="{35936514-02BF-4A2D-AE46-EA415BD9E5DE}" srcOrd="3" destOrd="0" parTransId="{562A7F72-CD6D-4341-8B79-E37184A77DC0}" sibTransId="{01BF5094-487C-45BE-A674-F6AF6F332C42}"/>
    <dgm:cxn modelId="{1B9D0FDA-126F-4910-A17A-85ABFD8F6AD6}" srcId="{A537FDD6-C1D9-49FA-9B6B-D11D871116A6}" destId="{D5C637FF-3B93-4387-8C2B-533AFB6077AF}" srcOrd="2" destOrd="0" parTransId="{459E2BE5-C0B0-4C53-BE59-3B268C456B55}" sibTransId="{A3A4BD5C-69AF-43DA-9BF6-6C7AEBE8810C}"/>
    <dgm:cxn modelId="{79BE1739-1EBA-4F83-B47A-995B716FA397}" type="presParOf" srcId="{5D9AFA92-8D94-4F7E-B1BD-1465C6913FA4}" destId="{00079C45-E8EF-4E1C-A02D-32C5F9B25374}" srcOrd="0" destOrd="0" presId="urn:microsoft.com/office/officeart/2005/8/layout/matrix1"/>
    <dgm:cxn modelId="{D91FC7B1-9FC3-4B7C-A7B4-E53E37D2EDDE}" type="presParOf" srcId="{00079C45-E8EF-4E1C-A02D-32C5F9B25374}" destId="{D6931D7E-6469-4F11-8DC2-925E265C93AF}" srcOrd="0" destOrd="0" presId="urn:microsoft.com/office/officeart/2005/8/layout/matrix1"/>
    <dgm:cxn modelId="{9848F4DD-8B30-4295-A7B8-6B4E445E2655}" type="presParOf" srcId="{00079C45-E8EF-4E1C-A02D-32C5F9B25374}" destId="{B5E746FE-E7B7-4EBB-BA46-D1F7D8A8E19B}" srcOrd="1" destOrd="0" presId="urn:microsoft.com/office/officeart/2005/8/layout/matrix1"/>
    <dgm:cxn modelId="{97E99E73-316B-4B77-8224-C55ED3AF3C14}" type="presParOf" srcId="{00079C45-E8EF-4E1C-A02D-32C5F9B25374}" destId="{C31CF688-038A-4107-8AD4-D9A0A350B762}" srcOrd="2" destOrd="0" presId="urn:microsoft.com/office/officeart/2005/8/layout/matrix1"/>
    <dgm:cxn modelId="{194EC32C-FB94-4516-B887-20679B80435A}" type="presParOf" srcId="{00079C45-E8EF-4E1C-A02D-32C5F9B25374}" destId="{31766BFC-1D73-4E4B-958F-9B4AC8EAE4D9}" srcOrd="3" destOrd="0" presId="urn:microsoft.com/office/officeart/2005/8/layout/matrix1"/>
    <dgm:cxn modelId="{81F6A981-C4E5-4F47-A560-ECD5BB92CFA5}" type="presParOf" srcId="{00079C45-E8EF-4E1C-A02D-32C5F9B25374}" destId="{B10222D2-D729-43EB-90EE-0E3506550712}" srcOrd="4" destOrd="0" presId="urn:microsoft.com/office/officeart/2005/8/layout/matrix1"/>
    <dgm:cxn modelId="{33629ADE-B56B-4EF5-9531-76FFE122A113}" type="presParOf" srcId="{00079C45-E8EF-4E1C-A02D-32C5F9B25374}" destId="{FD2E503F-E631-4AEC-BAF3-6C89BA1D3868}" srcOrd="5" destOrd="0" presId="urn:microsoft.com/office/officeart/2005/8/layout/matrix1"/>
    <dgm:cxn modelId="{DD94C7DC-3819-42DF-83F4-81BAB6029979}" type="presParOf" srcId="{00079C45-E8EF-4E1C-A02D-32C5F9B25374}" destId="{1605B90E-8809-4452-95F5-1BA53DEEF0B7}" srcOrd="6" destOrd="0" presId="urn:microsoft.com/office/officeart/2005/8/layout/matrix1"/>
    <dgm:cxn modelId="{5736A808-65D4-4EC3-95BD-50A794C3BA84}" type="presParOf" srcId="{00079C45-E8EF-4E1C-A02D-32C5F9B25374}" destId="{C195D252-D322-4A08-BB0E-B6342767D849}" srcOrd="7" destOrd="0" presId="urn:microsoft.com/office/officeart/2005/8/layout/matrix1"/>
    <dgm:cxn modelId="{6B592945-91D5-4296-A2B4-84155751F6D6}" type="presParOf" srcId="{5D9AFA92-8D94-4F7E-B1BD-1465C6913FA4}" destId="{3D11DB53-D97A-4D8A-A244-1FCDE993D59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nb-NO"/>
          </a:p>
        </p:txBody>
      </p:sp>
      <p:sp>
        <p:nvSpPr>
          <p:cNvPr id="3" name="Plassholder for dato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D9E6778F-9D10-D546-AD42-60AA27D9D64A}" type="datetimeFigureOut">
              <a:t>12.01.2016</a:t>
            </a:fld>
            <a:endParaRPr lang="nb-NO"/>
          </a:p>
        </p:txBody>
      </p:sp>
      <p:sp>
        <p:nvSpPr>
          <p:cNvPr id="4" name="Plassholder for bunntekst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8385C552-36E2-FE4A-8959-3A7D73BFBA2A}" type="slidenum">
              <a:t>‹#›</a:t>
            </a:fld>
            <a:endParaRPr lang="nb-NO"/>
          </a:p>
        </p:txBody>
      </p:sp>
    </p:spTree>
    <p:extLst>
      <p:ext uri="{BB962C8B-B14F-4D97-AF65-F5344CB8AC3E}">
        <p14:creationId xmlns:p14="http://schemas.microsoft.com/office/powerpoint/2010/main" val="231089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nb-NO"/>
          </a:p>
        </p:txBody>
      </p:sp>
      <p:sp>
        <p:nvSpPr>
          <p:cNvPr id="3" name="Plassholder for dato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C8D0FC18-72DF-4F86-BB95-6BBD7B621506}" type="datetimeFigureOut">
              <a:rPr lang="nb-NO" smtClean="0"/>
              <a:t>12.01.2016</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08" tIns="46054" rIns="92108" bIns="46054" rtlCol="0" anchor="ctr"/>
          <a:lstStyle/>
          <a:p>
            <a:endParaRPr lang="nb-NO"/>
          </a:p>
        </p:txBody>
      </p:sp>
      <p:sp>
        <p:nvSpPr>
          <p:cNvPr id="5" name="Plassholder for notater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B3AA0E2F-25FD-4357-97DE-FE986F9BB3D5}" type="slidenum">
              <a:rPr lang="nb-NO" smtClean="0"/>
              <a:t>‹#›</a:t>
            </a:fld>
            <a:endParaRPr lang="nb-NO"/>
          </a:p>
        </p:txBody>
      </p:sp>
    </p:spTree>
    <p:extLst>
      <p:ext uri="{BB962C8B-B14F-4D97-AF65-F5344CB8AC3E}">
        <p14:creationId xmlns:p14="http://schemas.microsoft.com/office/powerpoint/2010/main" val="1065459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ks-bedrift.n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Kapittel 5</a:t>
            </a:r>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a:t>
            </a:fld>
            <a:endParaRPr lang="nb-NO"/>
          </a:p>
        </p:txBody>
      </p:sp>
    </p:spTree>
    <p:extLst>
      <p:ext uri="{BB962C8B-B14F-4D97-AF65-F5344CB8AC3E}">
        <p14:creationId xmlns:p14="http://schemas.microsoft.com/office/powerpoint/2010/main" val="314632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1075">
              <a:defRPr/>
            </a:pPr>
            <a:r>
              <a:rPr lang="nb-NO" dirty="0" smtClean="0"/>
              <a:t>Det finnes ingen lov for sosiale</a:t>
            </a:r>
            <a:r>
              <a:rPr lang="nb-NO" baseline="0" dirty="0" smtClean="0"/>
              <a:t> medier (</a:t>
            </a:r>
            <a:r>
              <a:rPr lang="nb-NO" baseline="0" dirty="0" err="1" smtClean="0"/>
              <a:t>some</a:t>
            </a:r>
            <a:r>
              <a:rPr lang="nb-NO" baseline="0" dirty="0" smtClean="0"/>
              <a:t>)</a:t>
            </a:r>
            <a:r>
              <a:rPr lang="nb-NO" dirty="0" smtClean="0"/>
              <a:t>,</a:t>
            </a:r>
            <a:r>
              <a:rPr lang="nb-NO" baseline="0" dirty="0" smtClean="0"/>
              <a:t> men Kommuneloven pålegger kommunen aktivt informasjonsplikt, og Grunnloven som pålegger off. sektor for å tilrettelegge for åpen og opplyst samfunnsdebatt, hvis du legger sammen disse to, plikt til informasjon og debatt sett opp mot andelen av norske befolkning som er på </a:t>
            </a:r>
            <a:r>
              <a:rPr lang="nb-NO" baseline="0" dirty="0" err="1" smtClean="0"/>
              <a:t>some</a:t>
            </a:r>
            <a:r>
              <a:rPr lang="nb-NO" baseline="0" dirty="0" smtClean="0"/>
              <a:t>, kommunens tilstedeværelse på </a:t>
            </a:r>
            <a:r>
              <a:rPr lang="nb-NO" baseline="0" dirty="0" err="1" smtClean="0"/>
              <a:t>some</a:t>
            </a:r>
            <a:r>
              <a:rPr lang="nb-NO" baseline="0" dirty="0" smtClean="0"/>
              <a:t> er hensiktsmessig for å oppnå disse.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10</a:t>
            </a:fld>
            <a:endParaRPr lang="nb-NO"/>
          </a:p>
        </p:txBody>
      </p:sp>
    </p:spTree>
    <p:extLst>
      <p:ext uri="{BB962C8B-B14F-4D97-AF65-F5344CB8AC3E}">
        <p14:creationId xmlns:p14="http://schemas.microsoft.com/office/powerpoint/2010/main" val="61029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siste årene har det vært flere eksempler på folkevalgte som har lagt ut innlegg på sine private </a:t>
            </a:r>
            <a:r>
              <a:rPr lang="nb-NO" dirty="0" err="1"/>
              <a:t>Facebook</a:t>
            </a:r>
            <a:r>
              <a:rPr lang="nb-NO" dirty="0"/>
              <a:t>- eller </a:t>
            </a:r>
            <a:r>
              <a:rPr lang="nb-NO" dirty="0" err="1"/>
              <a:t>Twitterprofiler</a:t>
            </a:r>
            <a:r>
              <a:rPr lang="nb-NO" dirty="0"/>
              <a:t> som ikke var ment for offentligheten. En huskeregel er at utsagn du ikke kan stå på torget og rope ut, heller ikke egner seg for spredning i sosiale medier! Det er også viktig å huske på at det som en gang er blitt publisert på Internett, kan være vanskelig å slette.</a:t>
            </a:r>
          </a:p>
          <a:p>
            <a:r>
              <a:rPr lang="nb-NO" dirty="0"/>
              <a:t>Sosiale medier gjør at du som folkevalgt ikke lenger helt og holdent er avhengig av journalister som mellomledd for å få spredd budskapet ditt. Og du slipper å være bekymret for at budskapet blir forvridd. De sosiale mediene vil likevel alltid være i et samspill med de tradisjonelle mediene, og kan ikke ses på isolert.</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11</a:t>
            </a:fld>
            <a:endParaRPr lang="nb-NO"/>
          </a:p>
        </p:txBody>
      </p:sp>
    </p:spTree>
    <p:extLst>
      <p:ext uri="{BB962C8B-B14F-4D97-AF65-F5344CB8AC3E}">
        <p14:creationId xmlns:p14="http://schemas.microsoft.com/office/powerpoint/2010/main" val="2453464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1075">
              <a:defRPr/>
            </a:pPr>
            <a:r>
              <a:rPr lang="nb-NO" i="1" dirty="0"/>
              <a:t>Barne- og ungdomsråd, eller ungdommens kommunestyre/fylkesting </a:t>
            </a:r>
            <a:r>
              <a:rPr lang="nb-NO" dirty="0"/>
              <a:t>er ikke lovfestet, men svært mange kommuner og fylkeskommuner har etablert slike råd. Den yngre del av befolkningen er ofte mindre aktiv i lokalpolitikken enn den øvrige befolkningen, og slike råd kan være en god måte å få de yngste innbyggerne engasjert i lokalpolitikken. Ofte blir rådene rekruttert fra elevrådene slik at alle skoler blir representert. Rådene tar opp saker på eget initiativ, og de gir tilbakemeldinger i saker som kommunen eller fylkeskommunen ber dem uttale seg om, og som angår dem, for eksempel tiltak for en god skole.</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12</a:t>
            </a:fld>
            <a:endParaRPr lang="nb-NO"/>
          </a:p>
        </p:txBody>
      </p:sp>
    </p:spTree>
    <p:extLst>
      <p:ext uri="{BB962C8B-B14F-4D97-AF65-F5344CB8AC3E}">
        <p14:creationId xmlns:p14="http://schemas.microsoft.com/office/powerpoint/2010/main" val="195895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Kommunesektoren har i liten grad lagt til rette for en fleksibel organisering der også andre aktører enn de folkevalgte tas med i det forberedende arbeidet.</a:t>
            </a:r>
          </a:p>
          <a:p>
            <a:r>
              <a:rPr lang="nb-NO" dirty="0"/>
              <a:t>Kommunestyremøtene blir ofte lagt til kveldstid og med lange sakslister. Faste utvalg og kommunestyre- eller fylkestingskomiteer har definerte politikkområder de skal behandle. </a:t>
            </a:r>
          </a:p>
          <a:p>
            <a:r>
              <a:rPr lang="nb-NO" dirty="0"/>
              <a:t>Kommuneloven § 10 nr. 5 gir kommunestyret eller fylkestinget anledning til å opprette </a:t>
            </a:r>
            <a:r>
              <a:rPr lang="nb-NO" i="1" dirty="0"/>
              <a:t>komiteer.</a:t>
            </a:r>
            <a:r>
              <a:rPr lang="nb-NO" dirty="0"/>
              <a:t> Kommunestyret eller fylkestinget kan vedta at slike komiteer kan følge enklere saksbehandlingsregler enn andre utvalg og kommunestyre- eller fylkestingskomiteer. Slike komiteer kan ha midlertidig varighet.</a:t>
            </a:r>
          </a:p>
          <a:p>
            <a:r>
              <a:rPr lang="nb-NO" dirty="0"/>
              <a:t> Det vanlige har vært å benytte seg av denne organisasjonsformen til mer ad hoc-pregede oppgaver som for eksempel byggekomiteer.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13</a:t>
            </a:fld>
            <a:endParaRPr lang="nb-NO"/>
          </a:p>
        </p:txBody>
      </p:sp>
    </p:spTree>
    <p:extLst>
      <p:ext uri="{BB962C8B-B14F-4D97-AF65-F5344CB8AC3E}">
        <p14:creationId xmlns:p14="http://schemas.microsoft.com/office/powerpoint/2010/main" val="285374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opprette midlertidige komiteer kan også være aktuelt når man vil ha en tverrfaglig politikkutvikling på områder der kommunestyret eller fylkestinget har ambisjoner om å skape forandring. Komiteen kan få rådgivende status, noe som langt på vei gir dem en friere stilling enn en kommunestyrekomité eller et utvalg med et definert ansvarsområde. Her kan man tenke og snakke friere, og kanskje mindre taktisk og partipolitisk, enn i de formelle beslutningsorganene. Og ikke minst: Denne organisasjonsformen gir anledning til å velge inn andre relevante aktører og berørte parter fra lokalsamfunnet. Ved å bringe inn andre relevante aktører kan nye ideer og kompetanse skape grobunn for nye felles løsninger. Det er dette som kalles «</a:t>
            </a:r>
            <a:r>
              <a:rPr lang="nb-NO" dirty="0" err="1"/>
              <a:t>samskaping</a:t>
            </a:r>
            <a:r>
              <a:rPr lang="nb-NO" dirty="0"/>
              <a:t>».</a:t>
            </a:r>
          </a:p>
          <a:p>
            <a:r>
              <a:rPr lang="nb-NO" dirty="0"/>
              <a:t>Som folkevalgt får du dermed anledning til å komme tidlig i dialog med innbyggere, næringsliv, frivillig sektor og andre aktører når utfordringene dere står overfor skal presiseres. Kontakten etableres i arbeidet med å utvikle løsningene og ikke minst i implementeringen av de nye løsningene, etter at kommunestyret eller fylkestinget har fattet sine vedtak.</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14</a:t>
            </a:fld>
            <a:endParaRPr lang="nb-NO"/>
          </a:p>
        </p:txBody>
      </p:sp>
    </p:spTree>
    <p:extLst>
      <p:ext uri="{BB962C8B-B14F-4D97-AF65-F5344CB8AC3E}">
        <p14:creationId xmlns:p14="http://schemas.microsoft.com/office/powerpoint/2010/main" val="297928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Nærdemokratiske</a:t>
            </a:r>
            <a:r>
              <a:rPr lang="en-US" dirty="0"/>
              <a:t> </a:t>
            </a:r>
            <a:r>
              <a:rPr lang="en-US" dirty="0" err="1"/>
              <a:t>organer</a:t>
            </a:r>
            <a:r>
              <a:rPr lang="en-US" dirty="0"/>
              <a:t> </a:t>
            </a:r>
            <a:r>
              <a:rPr lang="en-US" dirty="0" err="1"/>
              <a:t>er</a:t>
            </a:r>
            <a:r>
              <a:rPr lang="en-US" dirty="0"/>
              <a:t> </a:t>
            </a:r>
            <a:r>
              <a:rPr lang="en-US" dirty="0" err="1"/>
              <a:t>en</a:t>
            </a:r>
            <a:r>
              <a:rPr lang="en-US" dirty="0"/>
              <a:t> </a:t>
            </a:r>
            <a:r>
              <a:rPr lang="en-US" dirty="0" err="1"/>
              <a:t>fellesbetegnelse</a:t>
            </a:r>
            <a:r>
              <a:rPr lang="en-US" dirty="0"/>
              <a:t> </a:t>
            </a:r>
            <a:r>
              <a:rPr lang="en-US" dirty="0" err="1"/>
              <a:t>på</a:t>
            </a:r>
            <a:r>
              <a:rPr lang="en-US" dirty="0"/>
              <a:t> </a:t>
            </a:r>
            <a:r>
              <a:rPr lang="en-US" dirty="0" err="1"/>
              <a:t>organer</a:t>
            </a:r>
            <a:r>
              <a:rPr lang="en-US" dirty="0"/>
              <a:t> </a:t>
            </a:r>
            <a:r>
              <a:rPr lang="en-US" dirty="0" err="1"/>
              <a:t>som</a:t>
            </a:r>
            <a:r>
              <a:rPr lang="en-US" dirty="0"/>
              <a:t> </a:t>
            </a:r>
            <a:r>
              <a:rPr lang="en-US" dirty="0" err="1"/>
              <a:t>omfatter</a:t>
            </a:r>
            <a:r>
              <a:rPr lang="en-US" dirty="0"/>
              <a:t> et </a:t>
            </a:r>
            <a:r>
              <a:rPr lang="en-US" dirty="0" err="1"/>
              <a:t>avgrenset</a:t>
            </a:r>
            <a:r>
              <a:rPr lang="en-US" dirty="0"/>
              <a:t> </a:t>
            </a:r>
            <a:r>
              <a:rPr lang="en-US" dirty="0" err="1"/>
              <a:t>geografisk</a:t>
            </a:r>
            <a:r>
              <a:rPr lang="en-US" dirty="0"/>
              <a:t> </a:t>
            </a:r>
            <a:r>
              <a:rPr lang="en-US" dirty="0" err="1"/>
              <a:t>område</a:t>
            </a:r>
            <a:r>
              <a:rPr lang="en-US" dirty="0"/>
              <a:t> </a:t>
            </a:r>
            <a:r>
              <a:rPr lang="en-US" dirty="0" err="1"/>
              <a:t>mindre</a:t>
            </a:r>
            <a:r>
              <a:rPr lang="en-US" dirty="0"/>
              <a:t> </a:t>
            </a:r>
            <a:r>
              <a:rPr lang="en-US" dirty="0" err="1"/>
              <a:t>enn</a:t>
            </a:r>
            <a:r>
              <a:rPr lang="en-US" dirty="0"/>
              <a:t> </a:t>
            </a:r>
            <a:r>
              <a:rPr lang="en-US" dirty="0" err="1"/>
              <a:t>kommunen</a:t>
            </a:r>
            <a:r>
              <a:rPr lang="en-US" dirty="0"/>
              <a:t>, og </a:t>
            </a:r>
            <a:r>
              <a:rPr lang="en-US" dirty="0" err="1"/>
              <a:t>som</a:t>
            </a:r>
            <a:r>
              <a:rPr lang="en-US" dirty="0"/>
              <a:t> </a:t>
            </a:r>
            <a:r>
              <a:rPr lang="en-US" dirty="0" err="1"/>
              <a:t>fungerer</a:t>
            </a:r>
            <a:r>
              <a:rPr lang="en-US" dirty="0"/>
              <a:t> </a:t>
            </a:r>
            <a:r>
              <a:rPr lang="en-US" dirty="0" err="1"/>
              <a:t>som</a:t>
            </a:r>
            <a:r>
              <a:rPr lang="en-US" dirty="0"/>
              <a:t> </a:t>
            </a:r>
            <a:r>
              <a:rPr lang="en-US" dirty="0" err="1"/>
              <a:t>plattform</a:t>
            </a:r>
            <a:r>
              <a:rPr lang="en-US" dirty="0"/>
              <a:t> for </a:t>
            </a:r>
            <a:r>
              <a:rPr lang="en-US" dirty="0" err="1"/>
              <a:t>deltakelse</a:t>
            </a:r>
            <a:r>
              <a:rPr lang="en-US" dirty="0"/>
              <a:t> og </a:t>
            </a:r>
            <a:r>
              <a:rPr lang="en-US" dirty="0" err="1"/>
              <a:t>engasjement</a:t>
            </a:r>
            <a:r>
              <a:rPr lang="en-US" dirty="0"/>
              <a:t> for </a:t>
            </a:r>
            <a:r>
              <a:rPr lang="en-US" dirty="0" err="1"/>
              <a:t>innbyggerne</a:t>
            </a:r>
            <a:r>
              <a:rPr lang="en-US" dirty="0"/>
              <a:t> i </a:t>
            </a:r>
            <a:r>
              <a:rPr lang="en-US" dirty="0" err="1"/>
              <a:t>dette</a:t>
            </a:r>
            <a:r>
              <a:rPr lang="en-US" dirty="0"/>
              <a:t> </a:t>
            </a:r>
            <a:r>
              <a:rPr lang="en-US" dirty="0" err="1"/>
              <a:t>avgrensede</a:t>
            </a:r>
            <a:r>
              <a:rPr lang="en-US" dirty="0"/>
              <a:t> </a:t>
            </a:r>
            <a:r>
              <a:rPr lang="en-US" dirty="0" err="1"/>
              <a:t>området</a:t>
            </a:r>
            <a:r>
              <a:rPr lang="en-US" dirty="0"/>
              <a:t>. De </a:t>
            </a:r>
            <a:r>
              <a:rPr lang="en-US" dirty="0" err="1"/>
              <a:t>fleste</a:t>
            </a:r>
            <a:r>
              <a:rPr lang="en-US" dirty="0"/>
              <a:t> </a:t>
            </a:r>
            <a:r>
              <a:rPr lang="en-US" dirty="0" err="1"/>
              <a:t>av</a:t>
            </a:r>
            <a:r>
              <a:rPr lang="en-US" dirty="0"/>
              <a:t> </a:t>
            </a:r>
            <a:r>
              <a:rPr lang="en-US" dirty="0" err="1"/>
              <a:t>disse</a:t>
            </a:r>
            <a:r>
              <a:rPr lang="en-US" dirty="0"/>
              <a:t> </a:t>
            </a:r>
            <a:r>
              <a:rPr lang="en-US" dirty="0" err="1"/>
              <a:t>organene</a:t>
            </a:r>
            <a:r>
              <a:rPr lang="en-US" dirty="0"/>
              <a:t> </a:t>
            </a:r>
            <a:r>
              <a:rPr lang="en-US" dirty="0" err="1"/>
              <a:t>er</a:t>
            </a:r>
            <a:r>
              <a:rPr lang="en-US" dirty="0"/>
              <a:t> </a:t>
            </a:r>
            <a:r>
              <a:rPr lang="en-US" dirty="0" err="1"/>
              <a:t>rådgivende</a:t>
            </a:r>
            <a:r>
              <a:rPr lang="en-US" dirty="0"/>
              <a:t> og </a:t>
            </a:r>
            <a:r>
              <a:rPr lang="en-US" dirty="0" err="1"/>
              <a:t>har</a:t>
            </a:r>
            <a:r>
              <a:rPr lang="en-US" dirty="0"/>
              <a:t> </a:t>
            </a:r>
            <a:r>
              <a:rPr lang="en-US" dirty="0" err="1"/>
              <a:t>ingen</a:t>
            </a:r>
            <a:r>
              <a:rPr lang="en-US" dirty="0"/>
              <a:t> </a:t>
            </a:r>
            <a:r>
              <a:rPr lang="en-US" dirty="0" err="1"/>
              <a:t>selvstendig</a:t>
            </a:r>
            <a:r>
              <a:rPr lang="en-US" dirty="0"/>
              <a:t> </a:t>
            </a:r>
            <a:r>
              <a:rPr lang="en-US" dirty="0" err="1"/>
              <a:t>beslutningsmyndighet</a:t>
            </a:r>
            <a:r>
              <a:rPr lang="en-US" dirty="0"/>
              <a:t>. De </a:t>
            </a:r>
            <a:r>
              <a:rPr lang="en-US" dirty="0" err="1"/>
              <a:t>brukes</a:t>
            </a:r>
            <a:r>
              <a:rPr lang="en-US" dirty="0"/>
              <a:t> </a:t>
            </a:r>
            <a:r>
              <a:rPr lang="en-US" dirty="0" err="1"/>
              <a:t>ofte</a:t>
            </a:r>
            <a:r>
              <a:rPr lang="en-US" dirty="0"/>
              <a:t> </a:t>
            </a:r>
            <a:r>
              <a:rPr lang="en-US" dirty="0" err="1"/>
              <a:t>som</a:t>
            </a:r>
            <a:r>
              <a:rPr lang="en-US" dirty="0"/>
              <a:t> </a:t>
            </a:r>
            <a:r>
              <a:rPr lang="en-US" dirty="0" err="1"/>
              <a:t>høringspartnere</a:t>
            </a:r>
            <a:r>
              <a:rPr lang="en-US" dirty="0"/>
              <a:t> for </a:t>
            </a:r>
            <a:r>
              <a:rPr lang="en-US" dirty="0" err="1"/>
              <a:t>kommunen</a:t>
            </a:r>
            <a:r>
              <a:rPr lang="en-US" dirty="0"/>
              <a:t>, og </a:t>
            </a:r>
            <a:r>
              <a:rPr lang="en-US" dirty="0" err="1"/>
              <a:t>kan</a:t>
            </a:r>
            <a:r>
              <a:rPr lang="en-US" dirty="0"/>
              <a:t> </a:t>
            </a:r>
            <a:r>
              <a:rPr lang="en-US" dirty="0" err="1"/>
              <a:t>bidra</a:t>
            </a:r>
            <a:r>
              <a:rPr lang="en-US" dirty="0"/>
              <a:t> </a:t>
            </a:r>
            <a:r>
              <a:rPr lang="en-US" dirty="0" err="1"/>
              <a:t>til</a:t>
            </a:r>
            <a:r>
              <a:rPr lang="en-US" dirty="0"/>
              <a:t> å </a:t>
            </a:r>
            <a:r>
              <a:rPr lang="en-US" dirty="0" err="1"/>
              <a:t>bedre</a:t>
            </a:r>
            <a:r>
              <a:rPr lang="en-US" dirty="0"/>
              <a:t> </a:t>
            </a:r>
            <a:r>
              <a:rPr lang="en-US" dirty="0" err="1"/>
              <a:t>informasjonsgrunnlaget</a:t>
            </a:r>
            <a:r>
              <a:rPr lang="en-US" dirty="0"/>
              <a:t> for </a:t>
            </a:r>
            <a:r>
              <a:rPr lang="en-US" dirty="0" err="1"/>
              <a:t>kommunale</a:t>
            </a:r>
            <a:r>
              <a:rPr lang="en-US" dirty="0"/>
              <a:t> </a:t>
            </a:r>
            <a:r>
              <a:rPr lang="en-US" dirty="0" err="1"/>
              <a:t>beslutninger</a:t>
            </a:r>
            <a:r>
              <a:rPr lang="en-US" dirty="0"/>
              <a:t>. </a:t>
            </a:r>
            <a:r>
              <a:rPr lang="en-US" dirty="0" err="1"/>
              <a:t>Noen</a:t>
            </a:r>
            <a:r>
              <a:rPr lang="en-US" dirty="0"/>
              <a:t> </a:t>
            </a:r>
            <a:r>
              <a:rPr lang="en-US" dirty="0" err="1"/>
              <a:t>forvalter</a:t>
            </a:r>
            <a:r>
              <a:rPr lang="en-US" dirty="0"/>
              <a:t> </a:t>
            </a:r>
            <a:r>
              <a:rPr lang="en-US" dirty="0" err="1"/>
              <a:t>imidlertid</a:t>
            </a:r>
            <a:r>
              <a:rPr lang="en-US" dirty="0"/>
              <a:t> store </a:t>
            </a:r>
            <a:r>
              <a:rPr lang="en-US" dirty="0" err="1"/>
              <a:t>ressurser</a:t>
            </a:r>
            <a:r>
              <a:rPr lang="en-US" dirty="0"/>
              <a:t> og </a:t>
            </a:r>
            <a:r>
              <a:rPr lang="en-US" dirty="0" err="1"/>
              <a:t>har</a:t>
            </a:r>
            <a:r>
              <a:rPr lang="en-US" dirty="0"/>
              <a:t> </a:t>
            </a:r>
            <a:r>
              <a:rPr lang="en-US" dirty="0" err="1"/>
              <a:t>vidtgående</a:t>
            </a:r>
            <a:r>
              <a:rPr lang="en-US" dirty="0"/>
              <a:t> </a:t>
            </a:r>
            <a:r>
              <a:rPr lang="en-US" dirty="0" err="1"/>
              <a:t>beslutningsmyndighet</a:t>
            </a:r>
            <a:r>
              <a:rPr lang="en-US" dirty="0"/>
              <a:t>.</a:t>
            </a:r>
          </a:p>
          <a:p>
            <a:endParaRPr lang="en-US" dirty="0"/>
          </a:p>
          <a:p>
            <a:r>
              <a:rPr lang="nb-NO" dirty="0"/>
              <a:t>Mange andre ulike typer utvalg er imidlertid relevante for kommunal virksomhet, uten å ha samme formelle stilling som kommunedelsutvalg. Dette er for eksempel mer uformelle organ som nærmiljøutvalg, lokalutvalg og grendeutvalg. Selv om få norske kommuner har etablert formelle kommunedelsutvalg, er det i en stor andel av landets kommuner et samarbeid mellom kommune og lokalsamfunn gjennom slike lokalutvalg. Slike utvalg kan være resultat av et kommunalt initiativ, men kan også være initiert lokalt av organ/organisasjoner som kommunen samarbeider med. </a:t>
            </a:r>
          </a:p>
          <a:p>
            <a:r>
              <a:rPr lang="nb-NO" dirty="0"/>
              <a:t>Nærdemokratiske organer har ofte blitt etablert for å styrke demokratiet i sammenslåtte kommuner, eller for å øke det lokale engasjementet i eksisterende kommuner. I nærdemokratiorganene som fungerer godt opplever deltagerne at utvalgenes arbeid har konkret effekt. Dette krever en klar kobling mellom kommunens politikk og lokalrådenes arbeid og at man synliggjør hvordan innbyggernes input gjør en forskjell. Virkningene på deltagelse og engasjement har i mange tilfeller vært mindre enn ønsket. Men det er også mange eksempler på at de nærdemokratiske organene kan bli gode bindeledd i nærmiljøet, og mellom sivilsamfunnet og kommunepolitikken. </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15</a:t>
            </a:fld>
            <a:endParaRPr lang="nb-NO"/>
          </a:p>
        </p:txBody>
      </p:sp>
    </p:spTree>
    <p:extLst>
      <p:ext uri="{BB962C8B-B14F-4D97-AF65-F5344CB8AC3E}">
        <p14:creationId xmlns:p14="http://schemas.microsoft.com/office/powerpoint/2010/main" val="1922322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2"/>
            <a:endParaRPr lang="nb-NO" b="1" dirty="0" smtClean="0"/>
          </a:p>
          <a:p>
            <a:r>
              <a:rPr lang="nb-NO" b="1" dirty="0" smtClean="0"/>
              <a:t>Råd og tips:</a:t>
            </a:r>
          </a:p>
          <a:p>
            <a:r>
              <a:rPr lang="nb-NO" dirty="0" smtClean="0"/>
              <a:t>Inngå lokale samarbeidsplattformer</a:t>
            </a:r>
          </a:p>
          <a:p>
            <a:r>
              <a:rPr lang="nb-NO" dirty="0" smtClean="0"/>
              <a:t>Tilrettelegg for frivilligheten (økonomisk støtte, infrastruktur, lokale møteplasser </a:t>
            </a:r>
            <a:r>
              <a:rPr lang="nb-NO" dirty="0" err="1" smtClean="0"/>
              <a:t>osv</a:t>
            </a:r>
            <a:r>
              <a:rPr lang="nb-NO" dirty="0" smtClean="0"/>
              <a:t>)</a:t>
            </a:r>
          </a:p>
          <a:p>
            <a:r>
              <a:rPr lang="nb-NO" dirty="0" smtClean="0"/>
              <a:t>Vurder å utarbeide partnerskapsavtaler</a:t>
            </a:r>
          </a:p>
          <a:p>
            <a:r>
              <a:rPr lang="nb-NO" dirty="0" smtClean="0"/>
              <a:t>Kontinuerlig dialog</a:t>
            </a:r>
          </a:p>
          <a:p>
            <a:r>
              <a:rPr lang="nb-NO" dirty="0" smtClean="0"/>
              <a:t>Involver frivillig sektor i saker hvor det er naturlig, for eksempel i planprosesser</a:t>
            </a:r>
          </a:p>
          <a:p>
            <a:r>
              <a:rPr lang="nb-NO" dirty="0" smtClean="0"/>
              <a:t>Frivillige organisasjoner kan være viktige for innovasjon</a:t>
            </a:r>
          </a:p>
          <a:p>
            <a:pPr lvl="0"/>
            <a:endParaRPr lang="nb-NO" b="1" dirty="0" smtClean="0"/>
          </a:p>
          <a:p>
            <a:pPr lvl="2"/>
            <a:endParaRPr lang="nb-NO" b="1" dirty="0" smtClean="0"/>
          </a:p>
          <a:p>
            <a:pPr lvl="2"/>
            <a:endParaRPr lang="nb-NO" b="1" dirty="0" smtClean="0"/>
          </a:p>
          <a:p>
            <a:pPr lvl="2"/>
            <a:r>
              <a:rPr lang="nb-NO" dirty="0" smtClean="0"/>
              <a:t>Kommuner og frivillige organisasjoner på lokalt nivå kan inngå lokale samarbeidsplattformer hvor prinsippene for samarbeid nedfelles. </a:t>
            </a:r>
            <a:br>
              <a:rPr lang="nb-NO" dirty="0" smtClean="0"/>
            </a:br>
            <a:endParaRPr lang="nb-NO" sz="2800" dirty="0"/>
          </a:p>
          <a:p>
            <a:pPr lvl="2"/>
            <a:r>
              <a:rPr lang="nb-NO" dirty="0" smtClean="0"/>
              <a:t>En lokal frivillighetspolitikk kan gjerne inneholde virkemidler som tilrettelegger for frivilligheten.</a:t>
            </a:r>
            <a:r>
              <a:rPr lang="nb-NO" b="1" dirty="0" smtClean="0"/>
              <a:t> </a:t>
            </a:r>
            <a:r>
              <a:rPr lang="nb-NO" dirty="0" smtClean="0"/>
              <a:t>Eksempler på slike virkemidler kan være økonomisk støtte, infrastruktur, lokaler eller møteplasser. </a:t>
            </a:r>
            <a:endParaRPr lang="nb-NO" sz="2800" dirty="0"/>
          </a:p>
          <a:p>
            <a:r>
              <a:rPr lang="nb-NO" dirty="0" smtClean="0"/>
              <a:t> </a:t>
            </a:r>
            <a:endParaRPr lang="nb-NO" sz="2800" dirty="0"/>
          </a:p>
          <a:p>
            <a:pPr lvl="2"/>
            <a:r>
              <a:rPr lang="nb-NO" dirty="0" smtClean="0"/>
              <a:t>Det bør utarbeides partnerskap mellom kommuner og frivillige organisasjoner der hvor dette er naturlig. Partnerskap vil sikre dialog og samarbeid mellom partene. </a:t>
            </a:r>
            <a:br>
              <a:rPr lang="nb-NO" dirty="0" smtClean="0"/>
            </a:br>
            <a:endParaRPr lang="nb-NO" sz="2800" dirty="0"/>
          </a:p>
          <a:p>
            <a:pPr lvl="2"/>
            <a:r>
              <a:rPr lang="nb-NO" dirty="0" smtClean="0"/>
              <a:t>Kommunen bør ha en arena for kontinuerlig dialog med frivillig sektor. En slik arena kan være frivillighetsforum/frivillighetsråd, der alle frivillige organisasjoner inviteres til å delta.</a:t>
            </a:r>
            <a:endParaRPr lang="nb-NO" sz="2800" dirty="0"/>
          </a:p>
          <a:p>
            <a:r>
              <a:rPr lang="nb-NO" dirty="0" smtClean="0"/>
              <a:t> </a:t>
            </a:r>
            <a:endParaRPr lang="nb-NO" sz="2800" dirty="0"/>
          </a:p>
          <a:p>
            <a:pPr lvl="2"/>
            <a:r>
              <a:rPr lang="nb-NO" dirty="0" smtClean="0"/>
              <a:t>Involver gjerne frivillig sektor i planprosesser i de saker det er naturlig.</a:t>
            </a:r>
            <a:endParaRPr lang="nb-NO" sz="2800" dirty="0"/>
          </a:p>
          <a:p>
            <a:r>
              <a:rPr lang="nb-NO" dirty="0" smtClean="0"/>
              <a:t> </a:t>
            </a:r>
            <a:endParaRPr lang="nb-NO" sz="2800" dirty="0"/>
          </a:p>
          <a:p>
            <a:pPr lvl="2"/>
            <a:r>
              <a:rPr lang="nb-NO" dirty="0" smtClean="0"/>
              <a:t>Frivillige organisasjoner er viktige for innovasjon i kommunene. Kommunene og frivillige organisasjoner bør drøfte hvordan man sammen kan finne nyskapende arbeidsformer og nye løsninger for utfordringene i lokalsamfunnet. </a:t>
            </a:r>
            <a:endParaRPr lang="nb-NO" sz="2800" dirty="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16</a:t>
            </a:fld>
            <a:endParaRPr lang="nb-NO"/>
          </a:p>
        </p:txBody>
      </p:sp>
    </p:spTree>
    <p:extLst>
      <p:ext uri="{BB962C8B-B14F-4D97-AF65-F5344CB8AC3E}">
        <p14:creationId xmlns:p14="http://schemas.microsoft.com/office/powerpoint/2010/main" val="1208572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Nettverk og partnerskapsløsninger i kommunal sektor er på ingen måte et nytt fenomen. Omfanget av slike løsninger har imidlertid vokst kraftig og finnes i dag innenfor de fleste sektorer i kommunene. Samarbeidsløsningene har fått større aksept og tiltro, og det til tross for utfordringer ved beslutninger som flyttes bort fra de tradisjonelle deltakerarenaene og styringskanalene. Hovedbegrunnelsen for etableringen av samarbeidsløsninger er fordeler som effektivitet, bedre tjenester eller bedre økonomi. Utfordringene ligger både i å utløse dette potensialet, å skape en balanse mellom de nevnte egenskapene og samtidig sikre demokratisk kontroll. Det er utviklet mange organiserte samarbeid og partnerskap i kommunal sektor. Det kan være alt fra uformelle faglige nettverk til de mer formaliserte interkommunale samarbeidene.</a:t>
            </a:r>
          </a:p>
          <a:p>
            <a:r>
              <a:rPr lang="nb-NO" dirty="0"/>
              <a:t>Det er stor variasjon i måten kommunene løser oppgaver og organiserer tjenester på. Løsningene er mer eller mindre formelle og omfatter blant annet kommunalt eide aksjeselskaper, interkommunale selskaper, samarbeid etter kommuneloven, avtalebaserte samarbeid, råd, utvalg og prosjektsamarbeid.</a:t>
            </a:r>
          </a:p>
          <a:p>
            <a:r>
              <a:rPr lang="nb-NO" dirty="0"/>
              <a:t>Vi kan trekke det fram tre faktorer som er viktige for god styring og ledelse i samarbeid:</a:t>
            </a:r>
          </a:p>
          <a:p>
            <a:r>
              <a:rPr lang="nb-NO" dirty="0"/>
              <a:t>1	Sørg for kontinuerlig demokratisk forankring i form av klare rammer, men også i form av støtte og aktiv oppfølging</a:t>
            </a:r>
          </a:p>
          <a:p>
            <a:r>
              <a:rPr lang="nb-NO" dirty="0"/>
              <a:t>2	Spre informasjon og entusiasme om samarbeidets prioriteringer og aktiviteter</a:t>
            </a:r>
          </a:p>
          <a:p>
            <a:r>
              <a:rPr lang="nb-NO" dirty="0"/>
              <a:t>3	Ærlig vektlegging av måloppnåelse i samarbeidet</a:t>
            </a:r>
          </a:p>
          <a:p>
            <a:r>
              <a:rPr lang="nb-NO" dirty="0"/>
              <a:t> </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17</a:t>
            </a:fld>
            <a:endParaRPr lang="nb-NO"/>
          </a:p>
        </p:txBody>
      </p:sp>
    </p:spTree>
    <p:extLst>
      <p:ext uri="{BB962C8B-B14F-4D97-AF65-F5344CB8AC3E}">
        <p14:creationId xmlns:p14="http://schemas.microsoft.com/office/powerpoint/2010/main" val="329476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vil hele tiden være en dynamikk i de kommunale tjenestene, ikke minst innenfor pleie- og omsorgsektoren og skolesektoren. En stadig eldre befolkning fører til at andelen av befolkningen som er i arbeidsdyktig alder, relativt sett blir mindre.</a:t>
            </a:r>
          </a:p>
          <a:p>
            <a:r>
              <a:rPr lang="nb-NO" dirty="0"/>
              <a:t>Kommunesektoren står altså overfor en rekke samfunnsmessige utfordringer. Disse utfordringene er komplekse, og verken årsakene eller løsningene ligger nødvendigvis i én sektor eller innenfor ett fagfelt. Utfordringene kan heller ikke alltid løses på en enkel måte eller ved å tilføre flere ressurser. De må ofte løses på tvers av flere sektorer, på ulike nivåer og i samhandling med lokalsamfunnet. Det stiller nye krav til kommunens og fylkeskommunenes evne til å fornye og omstille seg.</a:t>
            </a:r>
          </a:p>
          <a:p>
            <a:r>
              <a:rPr lang="nb-NO" dirty="0"/>
              <a:t>Som regel er det ikke tilstrekkelig bare å tilpasse seg den nye virkeligheten. Effektivisering av det eksisterende tilbudet er viktig, men ofte ikke nok. Dere må finne nye måter å løse oppgavene på, måter som er bedre tilpasset de utfordringene dere står overfor. Like viktig som nye løsninger er nye arbeidsmetoder og samarbeidskonstellasjoner. Innovasjon er ikke bare nye og kreative ideer, men også innføring av ny praksis, nye tjenester eller nye former for samarbeid.</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18</a:t>
            </a:fld>
            <a:endParaRPr lang="nb-NO"/>
          </a:p>
        </p:txBody>
      </p:sp>
    </p:spTree>
    <p:extLst>
      <p:ext uri="{BB962C8B-B14F-4D97-AF65-F5344CB8AC3E}">
        <p14:creationId xmlns:p14="http://schemas.microsoft.com/office/powerpoint/2010/main" val="260333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19</a:t>
            </a:fld>
            <a:endParaRPr lang="nb-NO"/>
          </a:p>
        </p:txBody>
      </p:sp>
    </p:spTree>
    <p:extLst>
      <p:ext uri="{BB962C8B-B14F-4D97-AF65-F5344CB8AC3E}">
        <p14:creationId xmlns:p14="http://schemas.microsoft.com/office/powerpoint/2010/main" val="1676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Delkapitlene i kapittel 5</a:t>
            </a:r>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2</a:t>
            </a:fld>
            <a:endParaRPr lang="nb-NO"/>
          </a:p>
        </p:txBody>
      </p:sp>
    </p:spTree>
    <p:extLst>
      <p:ext uri="{BB962C8B-B14F-4D97-AF65-F5344CB8AC3E}">
        <p14:creationId xmlns:p14="http://schemas.microsoft.com/office/powerpoint/2010/main" val="2218558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20</a:t>
            </a:fld>
            <a:endParaRPr lang="nb-NO"/>
          </a:p>
        </p:txBody>
      </p:sp>
    </p:spTree>
    <p:extLst>
      <p:ext uri="{BB962C8B-B14F-4D97-AF65-F5344CB8AC3E}">
        <p14:creationId xmlns:p14="http://schemas.microsoft.com/office/powerpoint/2010/main" val="4151350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21</a:t>
            </a:fld>
            <a:endParaRPr lang="nb-NO"/>
          </a:p>
        </p:txBody>
      </p:sp>
    </p:spTree>
    <p:extLst>
      <p:ext uri="{BB962C8B-B14F-4D97-AF65-F5344CB8AC3E}">
        <p14:creationId xmlns:p14="http://schemas.microsoft.com/office/powerpoint/2010/main" val="1926240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22</a:t>
            </a:fld>
            <a:endParaRPr lang="nb-NO"/>
          </a:p>
        </p:txBody>
      </p:sp>
    </p:spTree>
    <p:extLst>
      <p:ext uri="{BB962C8B-B14F-4D97-AF65-F5344CB8AC3E}">
        <p14:creationId xmlns:p14="http://schemas.microsoft.com/office/powerpoint/2010/main" val="348412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Kapittel 6</a:t>
            </a:r>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23</a:t>
            </a:fld>
            <a:endParaRPr lang="nb-NO"/>
          </a:p>
        </p:txBody>
      </p:sp>
    </p:spTree>
    <p:extLst>
      <p:ext uri="{BB962C8B-B14F-4D97-AF65-F5344CB8AC3E}">
        <p14:creationId xmlns:p14="http://schemas.microsoft.com/office/powerpoint/2010/main" val="3146325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Delkapitler i kapittel 6</a:t>
            </a:r>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24</a:t>
            </a:fld>
            <a:endParaRPr lang="nb-NO"/>
          </a:p>
        </p:txBody>
      </p:sp>
    </p:spTree>
    <p:extLst>
      <p:ext uri="{BB962C8B-B14F-4D97-AF65-F5344CB8AC3E}">
        <p14:creationId xmlns:p14="http://schemas.microsoft.com/office/powerpoint/2010/main" val="3301329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ET viktig formål med dette kapitelet</a:t>
            </a:r>
            <a:r>
              <a:rPr lang="nb-NO" baseline="0" dirty="0" smtClean="0"/>
              <a:t> er å vise folkevalgte hva KS betyr for deres kommune/fylkeskommune, og hvilke roller KS har.</a:t>
            </a:r>
          </a:p>
          <a:p>
            <a:endParaRPr lang="nb-NO" baseline="0" dirty="0" smtClean="0"/>
          </a:p>
          <a:p>
            <a:r>
              <a:rPr lang="nb-NO" baseline="0" dirty="0" smtClean="0"/>
              <a:t>Alle kommuner og fylkeskommuner er medlemmer av KS. KS er interesseorganisasjonen og arbeider blant annet for best mulig rammevilkår for kommuneøkonomi og for å begrense statlig detaljstyring.</a:t>
            </a:r>
          </a:p>
          <a:p>
            <a:endParaRPr lang="nb-NO" baseline="0" dirty="0" smtClean="0"/>
          </a:p>
          <a:p>
            <a:r>
              <a:rPr lang="nb-NO" baseline="0" dirty="0" smtClean="0"/>
              <a:t>Videre har alle kommuner og fylkeskommuner (unntatt Oslo) skriftlig sluttet seg til KS’ arbeidsgivervirksomhet.</a:t>
            </a:r>
          </a:p>
          <a:p>
            <a:endParaRPr lang="nb-NO" baseline="0" dirty="0" smtClean="0"/>
          </a:p>
          <a:p>
            <a:r>
              <a:rPr lang="nb-NO" baseline="0" dirty="0" smtClean="0"/>
              <a:t>Det er også et viktig poeng å få frem at det er medlemmene som styrer KS.</a:t>
            </a:r>
          </a:p>
          <a:p>
            <a:endParaRPr lang="nb-NO" baseline="0" dirty="0" smtClean="0"/>
          </a:p>
          <a:p>
            <a:r>
              <a:rPr lang="nb-NO" baseline="0" dirty="0" smtClean="0"/>
              <a:t>Boka «Tillit» har for øvrig egne tipsbokser og KS-bokser som viser hva KS gjør og mener. Disse er nyttige å vise til.</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25</a:t>
            </a:fld>
            <a:endParaRPr lang="nb-NO"/>
          </a:p>
        </p:txBody>
      </p:sp>
    </p:spTree>
    <p:extLst>
      <p:ext uri="{BB962C8B-B14F-4D97-AF65-F5344CB8AC3E}">
        <p14:creationId xmlns:p14="http://schemas.microsoft.com/office/powerpoint/2010/main" val="3445638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26</a:t>
            </a:fld>
            <a:endParaRPr lang="nb-NO"/>
          </a:p>
        </p:txBody>
      </p:sp>
    </p:spTree>
    <p:extLst>
      <p:ext uri="{BB962C8B-B14F-4D97-AF65-F5344CB8AC3E}">
        <p14:creationId xmlns:p14="http://schemas.microsoft.com/office/powerpoint/2010/main" val="832130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t>Rolle og posisjon på vegne av medlemmene: interessepolitikk, </a:t>
            </a:r>
            <a:r>
              <a:rPr lang="nb-NO" sz="1800" dirty="0" err="1"/>
              <a:t>arbeidsgiveri</a:t>
            </a:r>
            <a:r>
              <a:rPr lang="nb-NO" sz="1800" dirty="0"/>
              <a:t>, utviklingspartner</a:t>
            </a:r>
          </a:p>
          <a:p>
            <a:endParaRPr lang="nb-NO" sz="1800" dirty="0"/>
          </a:p>
          <a:p>
            <a:r>
              <a:rPr lang="nb-NO" sz="1800" dirty="0"/>
              <a:t>Eksperter og etterspurt av medlemmer, regjering, </a:t>
            </a:r>
            <a:r>
              <a:rPr lang="nb-NO" sz="1800" dirty="0" err="1"/>
              <a:t>st.ting,statsapparat</a:t>
            </a:r>
            <a:r>
              <a:rPr lang="nb-NO" sz="1800" dirty="0"/>
              <a:t>, media, kompetanseinstitusjoner</a:t>
            </a:r>
          </a:p>
          <a:p>
            <a:endParaRPr lang="nb-NO" sz="1800" dirty="0"/>
          </a:p>
          <a:p>
            <a:endParaRPr lang="nb-NO" sz="1800" dirty="0"/>
          </a:p>
          <a:p>
            <a:r>
              <a:rPr lang="nb-NO" sz="1800" dirty="0"/>
              <a:t>Kunsten å holde seg relevant og forankret:</a:t>
            </a:r>
          </a:p>
          <a:p>
            <a:endParaRPr lang="nb-NO" sz="1800" dirty="0"/>
          </a:p>
          <a:p>
            <a:r>
              <a:rPr lang="nb-NO" sz="1800" dirty="0"/>
              <a:t>Medlemskontakt</a:t>
            </a:r>
          </a:p>
          <a:p>
            <a:endParaRPr lang="nb-NO" sz="1800" dirty="0"/>
          </a:p>
          <a:p>
            <a:r>
              <a:rPr lang="nb-NO" sz="1800" dirty="0"/>
              <a:t>Regionalt nivå</a:t>
            </a:r>
          </a:p>
          <a:p>
            <a:endParaRPr lang="nb-NO" sz="1800" dirty="0"/>
          </a:p>
          <a:p>
            <a:r>
              <a:rPr lang="nb-NO" sz="1800" dirty="0"/>
              <a:t>Politiske linjer</a:t>
            </a:r>
          </a:p>
          <a:p>
            <a:endParaRPr lang="nb-NO" sz="1800" dirty="0"/>
          </a:p>
          <a:p>
            <a:r>
              <a:rPr lang="nb-NO" sz="1800" dirty="0"/>
              <a:t>Rådmannskanalen.   Også eksperter</a:t>
            </a:r>
          </a:p>
          <a:p>
            <a:endParaRPr lang="nb-NO" sz="1800" dirty="0"/>
          </a:p>
          <a:p>
            <a:r>
              <a:rPr lang="nb-NO" sz="1800" dirty="0"/>
              <a:t>Sammenhengen mellom utviklingspartner og interessepolitikk.</a:t>
            </a:r>
          </a:p>
          <a:p>
            <a:endParaRPr lang="nb-NO" sz="1800" dirty="0"/>
          </a:p>
          <a:p>
            <a:r>
              <a:rPr lang="nb-NO" sz="1800" dirty="0"/>
              <a:t>Erfaringen med å bli lyttet til. Konsultasjonsordningen</a:t>
            </a:r>
          </a:p>
          <a:p>
            <a:endParaRPr lang="nb-NO" sz="1800" dirty="0"/>
          </a:p>
          <a:p>
            <a:endParaRPr lang="nb-NO" sz="1800" dirty="0"/>
          </a:p>
        </p:txBody>
      </p:sp>
      <p:sp>
        <p:nvSpPr>
          <p:cNvPr id="4" name="Plassholder for lysbildenummer 3"/>
          <p:cNvSpPr>
            <a:spLocks noGrp="1"/>
          </p:cNvSpPr>
          <p:nvPr>
            <p:ph type="sldNum" sz="quarter" idx="10"/>
          </p:nvPr>
        </p:nvSpPr>
        <p:spPr/>
        <p:txBody>
          <a:bodyPr/>
          <a:lstStyle/>
          <a:p>
            <a:fld id="{831EE7AA-9D3B-44DB-AACB-00D17EB925D3}" type="slidenum">
              <a:rPr lang="nb-NO" smtClean="0"/>
              <a:t>27</a:t>
            </a:fld>
            <a:endParaRPr lang="nb-NO"/>
          </a:p>
        </p:txBody>
      </p:sp>
    </p:spTree>
    <p:extLst>
      <p:ext uri="{BB962C8B-B14F-4D97-AF65-F5344CB8AC3E}">
        <p14:creationId xmlns:p14="http://schemas.microsoft.com/office/powerpoint/2010/main" val="22835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KS som interesseorganisasjon</a:t>
            </a:r>
          </a:p>
          <a:p>
            <a:r>
              <a:rPr lang="nb-NO" dirty="0"/>
              <a:t>KS som interesseorganisasjon arbeider for å sikre kommunesektoren best mulig rammebetingelser og større lokal handlefrihet ved</a:t>
            </a:r>
          </a:p>
          <a:p>
            <a:pPr lvl="0"/>
            <a:r>
              <a:rPr lang="nb-NO" dirty="0"/>
              <a:t>å styrke lokaldemokratiet, sikre best mulige rammevilkår for kommuneøkonomien og begrense statlig detaljstyring</a:t>
            </a:r>
          </a:p>
          <a:p>
            <a:pPr lvl="0"/>
            <a:r>
              <a:rPr lang="nb-NO" dirty="0"/>
              <a:t>å legge til rette for forskning og dokumentasjon innenfor områder som kommuneøkonomi, lønnsutvikling, klimaforbedringer, arbeidsmiljø, utdanning, helse og omsorg</a:t>
            </a:r>
          </a:p>
          <a:p>
            <a:pPr lvl="0"/>
            <a:r>
              <a:rPr lang="nb-NO" dirty="0"/>
              <a:t>å bidra til at Stortinget, stortingskomiteene og departementene får god innsikt i medlemmenes situasjon og behov</a:t>
            </a:r>
          </a:p>
          <a:p>
            <a:pPr lvl="0"/>
            <a:r>
              <a:rPr lang="nb-NO" dirty="0"/>
              <a:t>å gjennomføre tre faste politiske møter med regjeringen hvert år, ledet av kommunal- og moderniseringsministeren, det som kalles «konsultasjonsordningen»</a:t>
            </a:r>
          </a:p>
          <a:p>
            <a:pPr lvl="0"/>
            <a:r>
              <a:rPr lang="nb-NO" dirty="0"/>
              <a:t>å delta aktivt i utvalg og påvirkningsarbeid for å følge opp medlemmenes interesser, blant annet ved utforming av nye lover og forskrifter</a:t>
            </a:r>
          </a:p>
          <a:p>
            <a:endParaRPr lang="nb-NO" sz="1800" dirty="0"/>
          </a:p>
        </p:txBody>
      </p:sp>
      <p:sp>
        <p:nvSpPr>
          <p:cNvPr id="4" name="Plassholder for lysbildenummer 3"/>
          <p:cNvSpPr>
            <a:spLocks noGrp="1"/>
          </p:cNvSpPr>
          <p:nvPr>
            <p:ph type="sldNum" sz="quarter" idx="10"/>
          </p:nvPr>
        </p:nvSpPr>
        <p:spPr/>
        <p:txBody>
          <a:bodyPr/>
          <a:lstStyle/>
          <a:p>
            <a:fld id="{831EE7AA-9D3B-44DB-AACB-00D17EB925D3}" type="slidenum">
              <a:rPr lang="nb-NO" smtClean="0"/>
              <a:t>28</a:t>
            </a:fld>
            <a:endParaRPr lang="nb-NO"/>
          </a:p>
        </p:txBody>
      </p:sp>
    </p:spTree>
    <p:extLst>
      <p:ext uri="{BB962C8B-B14F-4D97-AF65-F5344CB8AC3E}">
        <p14:creationId xmlns:p14="http://schemas.microsoft.com/office/powerpoint/2010/main" val="228353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KS som arbeidsgiverorganisasjon</a:t>
            </a:r>
          </a:p>
          <a:p>
            <a:r>
              <a:rPr lang="nb-NO" dirty="0"/>
              <a:t>Forholdet mellom medlemmene og KS som arbeidsgiverorganisasjon er regulert gjennom egne vedtekter. Alle kommuner og fylkeskommuner (unntatt Oslo) har skriftlig sluttet seg til KS' arbeidsgivervirksomhet. De har gitt KS fullmakt til å inngå og å si opp sentrale tariffavtaler på deres vegne. KS er med dette forpliktet til å forhandle med arbeidstakerorganisasjonene på vegne av medlemmene. Kommunene og fylkeskommunene er forpliktet til å fastsette lønns- og arbeidsvilkår i samsvar med tariffavtalene.</a:t>
            </a:r>
          </a:p>
          <a:p>
            <a:r>
              <a:rPr lang="nb-NO" dirty="0"/>
              <a:t>Dette gjør KS til landets største offentlige arbeidsgiverorganisasjon, med en samlet lønnsmasse på 215 mrd. kroner og 400 000 ansatte. De sentrale forhandlingene gjennomføres med fire forhandlingssammenslutninger, som til sammen representerer 39 arbeidstakerorganisasjoner. Administrasjonen i KS gjennomfører forhandlingene, basert på føringer og forhandlingsmandat gitt av hovedstyret i KS. I henhold til vedtektene skal forhandlingsresultater ved revisjon av Hovedtariffavtalen og Hovedavtalen vedtas av medlemmene gjennom uravstemning. Hvem som avgir stemme på vegne av kommunen/fylkeskommunen, vil normalt gå fram av et eget delegeringsreglement.</a:t>
            </a:r>
          </a:p>
          <a:p>
            <a:r>
              <a:rPr lang="nb-NO" dirty="0"/>
              <a:t>Hovedstyret i KS utformer det endelige mandatet for de sentrale forhandlingene etter en organisatorisk prosess med skriftlige vedtak/innspill fra fylkesmøtet (se punkt 6.2) eller fylkesstyret. For å sikre forankringen av mandatet er det viktig med gode politiske prosesser i kommunen/fylkeskommunen. Før de årlige fylkesvise strategikonferansene sender KS derfor ut et debatthefte til medlemmene. I heftet presenteres temaene som man forventer vil prege det kommende tariffoppgjøret, blant annet den økonomiske rammen. I tillegg drøftes arbeidsgiverpolitiske utfordringer og andre aktuelle problemstillinger for kommunen/fylkeskommunen som arbeidsgiver. Det oppfordres til politisk behandling av spørsmålene som blir reist. Kommunenes/fylkeskommunenes vedtak er sammen med fylkesvise strategikonferanser sentrale forankringspunkter for KS i det videre forhandlingsarbeidet. I forbindelse med strategikonferansene blir det som regel holdt fylkesmøter som vedtar uttalelser om temaene og prioriteringene inn i det kommende tariffoppgjøret. Vedtakene er et svært viktig grunnlag for Hovedstyrets arbeid med forhandlingsmandatet. Gjennom denne brede prosessen vil du som folkevalgt kunne påvirke hva KS skal legge vekt på i tarifforhandlingene.</a:t>
            </a:r>
          </a:p>
          <a:p>
            <a:endParaRPr lang="nb-NO" sz="1800" dirty="0"/>
          </a:p>
        </p:txBody>
      </p:sp>
      <p:sp>
        <p:nvSpPr>
          <p:cNvPr id="4" name="Plassholder for lysbildenummer 3"/>
          <p:cNvSpPr>
            <a:spLocks noGrp="1"/>
          </p:cNvSpPr>
          <p:nvPr>
            <p:ph type="sldNum" sz="quarter" idx="10"/>
          </p:nvPr>
        </p:nvSpPr>
        <p:spPr/>
        <p:txBody>
          <a:bodyPr/>
          <a:lstStyle/>
          <a:p>
            <a:fld id="{831EE7AA-9D3B-44DB-AACB-00D17EB925D3}" type="slidenum">
              <a:rPr lang="nb-NO" smtClean="0"/>
              <a:t>29</a:t>
            </a:fld>
            <a:endParaRPr lang="nb-NO"/>
          </a:p>
        </p:txBody>
      </p:sp>
    </p:spTree>
    <p:extLst>
      <p:ext uri="{BB962C8B-B14F-4D97-AF65-F5344CB8AC3E}">
        <p14:creationId xmlns:p14="http://schemas.microsoft.com/office/powerpoint/2010/main" val="22835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et godt lokalt folkestyre bør innbyggerne være involvert i utviklingen av kommunen eller fylkeskommunen. De kan gjerne inviteres til å bidra før beslutningene blir tatt. Og de skal kjenne til bakgrunnen for beslutningene. Innbyggerne skal merke at dere som sitter i kommunestyret eller fylkestinget, er opptatt av å skape en god kommune eller et godt fylke, ut fra de mulighetene dere har lokalt.</a:t>
            </a:r>
          </a:p>
          <a:p>
            <a:r>
              <a:rPr lang="nb-NO" dirty="0"/>
              <a:t>Uavhengig av utviklingsperspektivet i din kommune eller ditt fylke er det en oppgave for det folkevalgte lederskapet å stille seg i spissen for den lokale utviklingen. Det er også en viktig oppgave å stille spørsmål ved det bestående. Dagens løsninger er ikke alltid gode nok i framtiden – enten fordi innbyggerne forventer noe annet, eller fordi økonomien eller samfunnsutviklingen tvinger fram nye løsninger.</a:t>
            </a:r>
          </a:p>
          <a:p>
            <a:r>
              <a:rPr lang="nb-NO" dirty="0"/>
              <a:t>Det vil alltid være behov for omstilling og fornying. Det handler ofte om at innbyggerne må påvirkes til å gjøre noe annet eller tenke på en annen måte.  Et eksempel: Hvis dere i kommunestyret har store ambisjoner om å satse mer på hjemmebasert omsorg framfor institusjonsomsorg, er det avgjørende at innbyggerne blir medspillere og blir motiverte til å endre sine holdninger til hva som er god omsorg.</a:t>
            </a:r>
          </a:p>
          <a:p>
            <a:r>
              <a:rPr lang="nb-NO" dirty="0"/>
              <a:t>Et annet eksempel: Lokalt ønsker dere å bidra til det grønne skiftet ved å legge til rette for at innbyggerne reiser kollektivt, sykler eller går. Det hjelper ikke å bevilge penger til et bedre kollektivtilbud eller bygge gang- og sykkelveier dersom dere ikke får innbyggerne til å parkere privatbilen.</a:t>
            </a:r>
          </a:p>
          <a:p>
            <a:r>
              <a:rPr lang="nb-NO" dirty="0"/>
              <a:t> </a:t>
            </a:r>
          </a:p>
          <a:p>
            <a:r>
              <a:rPr lang="nb-NO" dirty="0"/>
              <a:t> </a:t>
            </a:r>
          </a:p>
          <a:p>
            <a:r>
              <a:rPr lang="nb-NO" dirty="0"/>
              <a:t>Et sterkt lokaldemokrati er viktig for dere som er representanter i kommunestyret og fylkestinget, men også for de politiske partiene. Det er ikke bare når valget nærmer seg at utfordringene og de politiske løsningene må få oppmerksomhet. Dialogen og samspillet med innbyggerne bør utvikles gjennom hele perioden. For deg ligger det en stor oppgave i å finne gode måter å være i dialog med innbyggerne på.</a:t>
            </a:r>
          </a:p>
          <a:p>
            <a:r>
              <a:rPr lang="nb-NO" dirty="0"/>
              <a:t> </a:t>
            </a:r>
          </a:p>
          <a:p>
            <a:r>
              <a:rPr lang="nb-NO" dirty="0"/>
              <a:t>Samfunnsutviklingen krever at vi tenker nytt om hvordan vi tar i bruk nye muligheter innenfor teknologi, digitalisering og forskning. Det krever bred involvering og tverrfaglig samarbeid. Møtet mellom aktører med forskjellige erfaringer, ideer og kompetanse gir grobunn for å utfordre vanetenkning og etablerte arbeidsformer. Møtene gir også grunnlag for nye og bedre ideer og ny praksis.</a:t>
            </a:r>
          </a:p>
          <a:p>
            <a:r>
              <a:rPr lang="nb-NO" dirty="0"/>
              <a:t>Det er viktig at dere som en del av det folkevalgte lederskapet er åpne for nytenkning både i den politiske organiseringen og i den praktiske politikken. Løsningene på utfordringene i en kompleks og foranderlig verden vil alltid kreve et element av nytenkning. Behovet for å involvere lokalsamfunnet og de ansatte blir særlig tydelig når det lanseres løsninger som krever større endringer i arbeidsmåtene og måten å tenke på. Det er en økende interesse for innovasjon i norske kommuner og fylkeskommuner. Det henger kanskje sammen med at folkevalgte opplever et vedvarende krysspress mellom innbyggernes og Stortingets økte krav og forventninger og de økonomiske rammene dere har til disposisjon. En annen forklaring er at mange av de utfordringene vi ser foran oss, ikke kan løses på tradisjonell måte. Et godt eksempel på en slik utfordring er eldreomsorgen, som vi vet må endres, fordi vi står foran en betydelig eldrebølge. Et annet eksempel er klimautfordringene vi står overfor. Alle slike utfordringer må forstås på en ny måte. Løsningene må bli nye, de må prøves ut, justeres og implementeres.</a:t>
            </a:r>
          </a:p>
          <a:p>
            <a:r>
              <a:rPr lang="nb-NO" dirty="0"/>
              <a:t>Som folkevalgte kjenner dere innbyggernes behov, og dere har tilgang til fagkompetanse i administrasjonen og hos andre aktuelle eksperter. Dessuten, og det er viktig: Som folkevalgte har dere et engasjement for lokalsamfunnet, og dere er interessert i å finne gode løsninger som får tilslutning blant innbyggerne.</a:t>
            </a:r>
          </a:p>
          <a:p>
            <a:r>
              <a:rPr lang="nb-NO" dirty="0"/>
              <a:t>Problemene lar seg imidlertid ikke løse uten at alle relevante og berørte parter er involvert. Et bredt samarbeid med ulike offentlige og private aktører kan hjelpe dere til å forstå utfordringene. Det kan inspirere dere til å utvikle nye strategier og løsninger. Til slutt kan det bidra til å teste ideene og ikke minst til å implementere de løsningene dere velger. Det er nemlig når medarbeidere, brukere, frivillige og andre relevante aktører involveres, at innovasjon skjer. Dere er viktige aktører i denne prosessen, fordi deres aktive deltakelse vil øke sjansene for spredning og realisering av gode ideer og ny praksis.</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3</a:t>
            </a:fld>
            <a:endParaRPr lang="nb-NO"/>
          </a:p>
        </p:txBody>
      </p:sp>
    </p:spTree>
    <p:extLst>
      <p:ext uri="{BB962C8B-B14F-4D97-AF65-F5344CB8AC3E}">
        <p14:creationId xmlns:p14="http://schemas.microsoft.com/office/powerpoint/2010/main" val="276395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KS som utviklingspartner</a:t>
            </a:r>
          </a:p>
          <a:p>
            <a:r>
              <a:rPr lang="nb-NO" dirty="0"/>
              <a:t>KS er også partner for kommuner og fylkeskommuner i deres arbeid for kvalitet, nyskaping og effektivisering. Som utviklingspartner bidrar KS på flere ulike måter, blant annet gjennom tilrettelegging av nettverk og møteplasser for erfaringsutveksling og læring for folkevalgte, administrative ledere og fagpersonell. Aktiviteter og tilbud administreres og tilbys fra KS sentralt eller KS regionalt. KS er sekretariat for ulike kollegier av politiske og administrative ledere, blant annet rådmannsutvalg og Kommunesektorens etikkutvalg. Som arbeidsgiverorganisasjon gir KS råd, bistand og strategisk veiledning til kommunesektoren i arbeidsgiverrelaterte saker og problemstillinger.</a:t>
            </a:r>
          </a:p>
          <a:p>
            <a:endParaRPr lang="nb-NO" sz="1800" dirty="0"/>
          </a:p>
        </p:txBody>
      </p:sp>
      <p:sp>
        <p:nvSpPr>
          <p:cNvPr id="4" name="Plassholder for lysbildenummer 3"/>
          <p:cNvSpPr>
            <a:spLocks noGrp="1"/>
          </p:cNvSpPr>
          <p:nvPr>
            <p:ph type="sldNum" sz="quarter" idx="10"/>
          </p:nvPr>
        </p:nvSpPr>
        <p:spPr/>
        <p:txBody>
          <a:bodyPr/>
          <a:lstStyle/>
          <a:p>
            <a:fld id="{831EE7AA-9D3B-44DB-AACB-00D17EB925D3}" type="slidenum">
              <a:rPr lang="nb-NO" smtClean="0"/>
              <a:t>30</a:t>
            </a:fld>
            <a:endParaRPr lang="nb-NO"/>
          </a:p>
        </p:txBody>
      </p:sp>
    </p:spTree>
    <p:extLst>
      <p:ext uri="{BB962C8B-B14F-4D97-AF65-F5344CB8AC3E}">
        <p14:creationId xmlns:p14="http://schemas.microsoft.com/office/powerpoint/2010/main" val="228353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pitchFamily="34" charset="0"/>
              </a:defRPr>
            </a:lvl1pPr>
            <a:lvl2pPr marL="748374" indent="-287836" eaLnBrk="0" hangingPunct="0">
              <a:defRPr sz="2400">
                <a:solidFill>
                  <a:schemeClr val="tx1"/>
                </a:solidFill>
                <a:latin typeface="Helvetica" pitchFamily="34" charset="0"/>
              </a:defRPr>
            </a:lvl2pPr>
            <a:lvl3pPr marL="1151344" indent="-230269" eaLnBrk="0" hangingPunct="0">
              <a:defRPr sz="2400">
                <a:solidFill>
                  <a:schemeClr val="tx1"/>
                </a:solidFill>
                <a:latin typeface="Helvetica" pitchFamily="34" charset="0"/>
              </a:defRPr>
            </a:lvl3pPr>
            <a:lvl4pPr marL="1611881" indent="-230269" eaLnBrk="0" hangingPunct="0">
              <a:defRPr sz="2400">
                <a:solidFill>
                  <a:schemeClr val="tx1"/>
                </a:solidFill>
                <a:latin typeface="Helvetica" pitchFamily="34" charset="0"/>
              </a:defRPr>
            </a:lvl4pPr>
            <a:lvl5pPr marL="2072419" indent="-230269" eaLnBrk="0" hangingPunct="0">
              <a:defRPr sz="2400">
                <a:solidFill>
                  <a:schemeClr val="tx1"/>
                </a:solidFill>
                <a:latin typeface="Helvetica" pitchFamily="34" charset="0"/>
              </a:defRPr>
            </a:lvl5pPr>
            <a:lvl6pPr marL="2532957" indent="-230269" eaLnBrk="0" fontAlgn="base" hangingPunct="0">
              <a:spcBef>
                <a:spcPct val="0"/>
              </a:spcBef>
              <a:spcAft>
                <a:spcPct val="0"/>
              </a:spcAft>
              <a:defRPr sz="2400">
                <a:solidFill>
                  <a:schemeClr val="tx1"/>
                </a:solidFill>
                <a:latin typeface="Helvetica" pitchFamily="34" charset="0"/>
              </a:defRPr>
            </a:lvl6pPr>
            <a:lvl7pPr marL="2993494" indent="-230269" eaLnBrk="0" fontAlgn="base" hangingPunct="0">
              <a:spcBef>
                <a:spcPct val="0"/>
              </a:spcBef>
              <a:spcAft>
                <a:spcPct val="0"/>
              </a:spcAft>
              <a:defRPr sz="2400">
                <a:solidFill>
                  <a:schemeClr val="tx1"/>
                </a:solidFill>
                <a:latin typeface="Helvetica" pitchFamily="34" charset="0"/>
              </a:defRPr>
            </a:lvl7pPr>
            <a:lvl8pPr marL="3454032" indent="-230269" eaLnBrk="0" fontAlgn="base" hangingPunct="0">
              <a:spcBef>
                <a:spcPct val="0"/>
              </a:spcBef>
              <a:spcAft>
                <a:spcPct val="0"/>
              </a:spcAft>
              <a:defRPr sz="2400">
                <a:solidFill>
                  <a:schemeClr val="tx1"/>
                </a:solidFill>
                <a:latin typeface="Helvetica" pitchFamily="34" charset="0"/>
              </a:defRPr>
            </a:lvl8pPr>
            <a:lvl9pPr marL="3914569" indent="-230269" eaLnBrk="0" fontAlgn="base" hangingPunct="0">
              <a:spcBef>
                <a:spcPct val="0"/>
              </a:spcBef>
              <a:spcAft>
                <a:spcPct val="0"/>
              </a:spcAft>
              <a:defRPr sz="2400">
                <a:solidFill>
                  <a:schemeClr val="tx1"/>
                </a:solidFill>
                <a:latin typeface="Helvetica" pitchFamily="34" charset="0"/>
              </a:defRPr>
            </a:lvl9pPr>
          </a:lstStyle>
          <a:p>
            <a:r>
              <a:rPr lang="en-US" sz="1200"/>
              <a:t>KS Omstilling og konkurranse</a:t>
            </a:r>
          </a:p>
        </p:txBody>
      </p:sp>
      <p:sp>
        <p:nvSpPr>
          <p:cNvPr id="28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Helvetica" pitchFamily="34" charset="0"/>
              </a:defRPr>
            </a:lvl1pPr>
            <a:lvl2pPr marL="748374" indent="-287836" eaLnBrk="0" hangingPunct="0">
              <a:defRPr sz="2400">
                <a:solidFill>
                  <a:schemeClr val="tx1"/>
                </a:solidFill>
                <a:latin typeface="Helvetica" pitchFamily="34" charset="0"/>
              </a:defRPr>
            </a:lvl2pPr>
            <a:lvl3pPr marL="1151344" indent="-230269" eaLnBrk="0" hangingPunct="0">
              <a:defRPr sz="2400">
                <a:solidFill>
                  <a:schemeClr val="tx1"/>
                </a:solidFill>
                <a:latin typeface="Helvetica" pitchFamily="34" charset="0"/>
              </a:defRPr>
            </a:lvl3pPr>
            <a:lvl4pPr marL="1611881" indent="-230269" eaLnBrk="0" hangingPunct="0">
              <a:defRPr sz="2400">
                <a:solidFill>
                  <a:schemeClr val="tx1"/>
                </a:solidFill>
                <a:latin typeface="Helvetica" pitchFamily="34" charset="0"/>
              </a:defRPr>
            </a:lvl4pPr>
            <a:lvl5pPr marL="2072419" indent="-230269" eaLnBrk="0" hangingPunct="0">
              <a:defRPr sz="2400">
                <a:solidFill>
                  <a:schemeClr val="tx1"/>
                </a:solidFill>
                <a:latin typeface="Helvetica" pitchFamily="34" charset="0"/>
              </a:defRPr>
            </a:lvl5pPr>
            <a:lvl6pPr marL="2532957" indent="-230269" eaLnBrk="0" fontAlgn="base" hangingPunct="0">
              <a:spcBef>
                <a:spcPct val="0"/>
              </a:spcBef>
              <a:spcAft>
                <a:spcPct val="0"/>
              </a:spcAft>
              <a:defRPr sz="2400">
                <a:solidFill>
                  <a:schemeClr val="tx1"/>
                </a:solidFill>
                <a:latin typeface="Helvetica" pitchFamily="34" charset="0"/>
              </a:defRPr>
            </a:lvl6pPr>
            <a:lvl7pPr marL="2993494" indent="-230269" eaLnBrk="0" fontAlgn="base" hangingPunct="0">
              <a:spcBef>
                <a:spcPct val="0"/>
              </a:spcBef>
              <a:spcAft>
                <a:spcPct val="0"/>
              </a:spcAft>
              <a:defRPr sz="2400">
                <a:solidFill>
                  <a:schemeClr val="tx1"/>
                </a:solidFill>
                <a:latin typeface="Helvetica" pitchFamily="34" charset="0"/>
              </a:defRPr>
            </a:lvl7pPr>
            <a:lvl8pPr marL="3454032" indent="-230269" eaLnBrk="0" fontAlgn="base" hangingPunct="0">
              <a:spcBef>
                <a:spcPct val="0"/>
              </a:spcBef>
              <a:spcAft>
                <a:spcPct val="0"/>
              </a:spcAft>
              <a:defRPr sz="2400">
                <a:solidFill>
                  <a:schemeClr val="tx1"/>
                </a:solidFill>
                <a:latin typeface="Helvetica" pitchFamily="34" charset="0"/>
              </a:defRPr>
            </a:lvl8pPr>
            <a:lvl9pPr marL="3914569" indent="-230269" eaLnBrk="0" fontAlgn="base" hangingPunct="0">
              <a:spcBef>
                <a:spcPct val="0"/>
              </a:spcBef>
              <a:spcAft>
                <a:spcPct val="0"/>
              </a:spcAft>
              <a:defRPr sz="2400">
                <a:solidFill>
                  <a:schemeClr val="tx1"/>
                </a:solidFill>
                <a:latin typeface="Helvetica" pitchFamily="34" charset="0"/>
              </a:defRPr>
            </a:lvl9pPr>
          </a:lstStyle>
          <a:p>
            <a:fld id="{59687A77-4C84-42DF-9EAA-0BF3E33FCB69}" type="slidenum">
              <a:rPr lang="en-US" sz="1200"/>
              <a:pPr/>
              <a:t>31</a:t>
            </a:fld>
            <a:endParaRPr lang="en-US" sz="1200"/>
          </a:p>
        </p:txBody>
      </p:sp>
      <p:sp>
        <p:nvSpPr>
          <p:cNvPr id="28676" name="Rectangle 2"/>
          <p:cNvSpPr>
            <a:spLocks noGrp="1" noRot="1" noChangeAspect="1" noChangeArrowheads="1" noTextEdit="1"/>
          </p:cNvSpPr>
          <p:nvPr>
            <p:ph type="sldImg"/>
          </p:nvPr>
        </p:nvSpPr>
        <p:spPr>
          <a:xfrm>
            <a:off x="915988" y="742950"/>
            <a:ext cx="4965700" cy="3724275"/>
          </a:xfrm>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dirty="0" smtClean="0">
                <a:latin typeface="Helvetica" pitchFamily="34" charset="0"/>
              </a:rPr>
              <a:t>KS har noen datterselskaper:</a:t>
            </a:r>
          </a:p>
          <a:p>
            <a:pPr eaLnBrk="1" hangingPunct="1">
              <a:buFontTx/>
              <a:buChar char="-"/>
            </a:pPr>
            <a:r>
              <a:rPr lang="nb-NO" dirty="0" smtClean="0">
                <a:latin typeface="Helvetica" pitchFamily="34" charset="0"/>
              </a:rPr>
              <a:t>KS Konsulenter som selger tjenester til kommunene på de fleste områdene</a:t>
            </a:r>
          </a:p>
          <a:p>
            <a:pPr eaLnBrk="1" hangingPunct="1">
              <a:buFontTx/>
              <a:buChar char="-"/>
            </a:pPr>
            <a:r>
              <a:rPr lang="nb-NO" dirty="0" smtClean="0">
                <a:latin typeface="Helvetica" pitchFamily="34" charset="0"/>
              </a:rPr>
              <a:t>Kommuneforlaget som lever faglige tjenester/litteratur på kommunens tjeneste- og arbeidsgiverområder</a:t>
            </a:r>
          </a:p>
          <a:p>
            <a:pPr eaLnBrk="1" hangingPunct="1">
              <a:buFontTx/>
              <a:buChar char="-"/>
            </a:pPr>
            <a:r>
              <a:rPr lang="nb-NO" dirty="0" err="1" smtClean="0">
                <a:latin typeface="Helvetica" pitchFamily="34" charset="0"/>
              </a:rPr>
              <a:t>KommunalRapport</a:t>
            </a:r>
            <a:r>
              <a:rPr lang="nb-NO" dirty="0" smtClean="0">
                <a:latin typeface="Helvetica" pitchFamily="34" charset="0"/>
              </a:rPr>
              <a:t> som jeg regner med at de fleste kjenner til</a:t>
            </a:r>
          </a:p>
          <a:p>
            <a:pPr eaLnBrk="1" hangingPunct="1">
              <a:buFontTx/>
              <a:buChar char="-"/>
            </a:pPr>
            <a:r>
              <a:rPr lang="nb-NO" dirty="0" smtClean="0">
                <a:latin typeface="Helvetica" pitchFamily="34" charset="0"/>
              </a:rPr>
              <a:t>Kommunenes Hus i Haakon </a:t>
            </a:r>
            <a:r>
              <a:rPr lang="nb-NO" dirty="0" err="1" smtClean="0">
                <a:latin typeface="Helvetica" pitchFamily="34" charset="0"/>
              </a:rPr>
              <a:t>VII`s</a:t>
            </a:r>
            <a:r>
              <a:rPr lang="nb-NO" dirty="0" smtClean="0">
                <a:latin typeface="Helvetica" pitchFamily="34" charset="0"/>
              </a:rPr>
              <a:t> gate i Oslo sentrum. Har kan dere leie møterom ved behov</a:t>
            </a:r>
          </a:p>
          <a:p>
            <a:pPr eaLnBrk="1" hangingPunct="1">
              <a:buFontTx/>
              <a:buChar char="-"/>
            </a:pPr>
            <a:endParaRPr lang="nb-NO" dirty="0" smtClean="0">
              <a:latin typeface="Helvetica" pitchFamily="34" charset="0"/>
            </a:endParaRPr>
          </a:p>
          <a:p>
            <a:pPr eaLnBrk="1" hangingPunct="1">
              <a:buFontTx/>
              <a:buChar char="-"/>
            </a:pPr>
            <a:r>
              <a:rPr lang="nb-NO" dirty="0" smtClean="0">
                <a:latin typeface="Helvetica" pitchFamily="34" charset="0"/>
              </a:rPr>
              <a:t>KS har også etablert/under etablering flere ”</a:t>
            </a:r>
            <a:r>
              <a:rPr lang="nb-NO" dirty="0" err="1" smtClean="0">
                <a:latin typeface="Helvetica" pitchFamily="34" charset="0"/>
              </a:rPr>
              <a:t>eierforum</a:t>
            </a:r>
            <a:r>
              <a:rPr lang="nb-NO" dirty="0" smtClean="0">
                <a:latin typeface="Helvetica" pitchFamily="34" charset="0"/>
              </a:rPr>
              <a:t>”; - </a:t>
            </a:r>
            <a:r>
              <a:rPr lang="nb-NO" dirty="0" err="1" smtClean="0">
                <a:latin typeface="Helvetica" pitchFamily="34" charset="0"/>
              </a:rPr>
              <a:t>vedlikeholdsforum</a:t>
            </a:r>
            <a:r>
              <a:rPr lang="nb-NO" dirty="0" smtClean="0">
                <a:latin typeface="Helvetica" pitchFamily="34" charset="0"/>
              </a:rPr>
              <a:t>,</a:t>
            </a:r>
          </a:p>
          <a:p>
            <a:pPr eaLnBrk="1" hangingPunct="1"/>
            <a:r>
              <a:rPr lang="nb-NO" dirty="0" smtClean="0">
                <a:latin typeface="Helvetica" pitchFamily="34" charset="0"/>
              </a:rPr>
              <a:t>	eiendomsskattekommuner m.fl.</a:t>
            </a:r>
          </a:p>
          <a:p>
            <a:pPr eaLnBrk="1" hangingPunct="1"/>
            <a:endParaRPr lang="nb-NO" dirty="0" smtClean="0">
              <a:latin typeface="Helvetic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1075" eaLnBrk="0" fontAlgn="base" hangingPunct="0">
              <a:spcBef>
                <a:spcPct val="30000"/>
              </a:spcBef>
              <a:spcAft>
                <a:spcPct val="0"/>
              </a:spcAft>
              <a:defRPr/>
            </a:pPr>
            <a:r>
              <a:rPr lang="nb-NO" dirty="0" smtClean="0"/>
              <a:t>KS Bedrift er ikke lenger</a:t>
            </a:r>
            <a:r>
              <a:rPr lang="nb-NO" baseline="0" dirty="0" smtClean="0"/>
              <a:t> et datterselskap av KS, men er skilt ut som et søsterselskap.</a:t>
            </a:r>
            <a:endParaRPr lang="nb-NO" dirty="0" smtClean="0"/>
          </a:p>
          <a:p>
            <a:pPr defTabSz="921075" eaLnBrk="0" fontAlgn="base" hangingPunct="0">
              <a:spcBef>
                <a:spcPct val="30000"/>
              </a:spcBef>
              <a:spcAft>
                <a:spcPct val="0"/>
              </a:spcAft>
              <a:defRPr/>
            </a:pPr>
            <a:endParaRPr lang="nb-NO" dirty="0" smtClean="0"/>
          </a:p>
          <a:p>
            <a:pPr defTabSz="921075" eaLnBrk="0" fontAlgn="base" hangingPunct="0">
              <a:spcBef>
                <a:spcPct val="30000"/>
              </a:spcBef>
              <a:spcAft>
                <a:spcPct val="0"/>
              </a:spcAft>
              <a:defRPr/>
            </a:pPr>
            <a:r>
              <a:rPr lang="nb-NO" dirty="0" smtClean="0"/>
              <a:t>Bedriftsstyret og bransjeutvalgene er oppnevnt av </a:t>
            </a:r>
            <a:r>
              <a:rPr lang="nb-NO" dirty="0" err="1" smtClean="0"/>
              <a:t>hvv</a:t>
            </a:r>
            <a:r>
              <a:rPr lang="nb-NO" dirty="0" smtClean="0"/>
              <a:t>. Generalforsamling og styret. </a:t>
            </a:r>
          </a:p>
          <a:p>
            <a:endParaRPr lang="nb-NO" dirty="0" smtClean="0"/>
          </a:p>
          <a:p>
            <a:pPr defTabSz="921075" eaLnBrk="0" fontAlgn="base" hangingPunct="0">
              <a:spcBef>
                <a:spcPct val="30000"/>
              </a:spcBef>
              <a:spcAft>
                <a:spcPct val="0"/>
              </a:spcAft>
              <a:defRPr/>
            </a:pPr>
            <a:r>
              <a:rPr lang="nb-NO" dirty="0">
                <a:latin typeface="Helvetica" pitchFamily="37" charset="0"/>
                <a:ea typeface="ＭＳ Ｐゴシック" pitchFamily="-97" charset="-128"/>
              </a:rPr>
              <a:t>KS Bedrift er et eget medlemsområde som styres av bedriftsmedlemmene. med egne organer som Generalforsamling, Bedriftsstyre og bransjeutvalg.</a:t>
            </a:r>
          </a:p>
          <a:p>
            <a:endParaRPr lang="nb-NO" dirty="0" smtClean="0"/>
          </a:p>
          <a:p>
            <a:r>
              <a:rPr lang="nb-NO" dirty="0">
                <a:latin typeface="Helvetica" pitchFamily="37" charset="0"/>
                <a:ea typeface="ＭＳ Ｐゴシック" pitchFamily="-97" charset="-128"/>
              </a:rPr>
              <a:t>KS Bedrift har spesifikk  arbeidsgiverservice og næringspolitisk bistand  rettet mot bedriftene.</a:t>
            </a:r>
          </a:p>
          <a:p>
            <a:r>
              <a:rPr lang="nb-NO" dirty="0">
                <a:latin typeface="Helvetica" pitchFamily="37" charset="0"/>
                <a:ea typeface="ＭＳ Ｐゴシック" pitchFamily="-97" charset="-128"/>
              </a:rPr>
              <a:t>Det vises til webside, </a:t>
            </a:r>
            <a:r>
              <a:rPr lang="nb-NO" u="sng" dirty="0">
                <a:latin typeface="Helvetica" pitchFamily="37" charset="0"/>
                <a:ea typeface="ＭＳ Ｐゴシック" pitchFamily="-97" charset="-128"/>
                <a:hlinkClick r:id="rId3"/>
              </a:rPr>
              <a:t>www.ks-bedrift.no</a:t>
            </a:r>
            <a:endParaRPr lang="nb-NO" dirty="0">
              <a:latin typeface="Helvetica" pitchFamily="37" charset="0"/>
              <a:ea typeface="ＭＳ Ｐゴシック" pitchFamily="-97" charset="-128"/>
            </a:endParaRPr>
          </a:p>
          <a:p>
            <a:endParaRPr lang="nb-NO" dirty="0"/>
          </a:p>
        </p:txBody>
      </p:sp>
      <p:sp>
        <p:nvSpPr>
          <p:cNvPr id="4" name="Plassholder for lysbildenummer 3"/>
          <p:cNvSpPr>
            <a:spLocks noGrp="1"/>
          </p:cNvSpPr>
          <p:nvPr>
            <p:ph type="sldNum" sz="quarter" idx="10"/>
          </p:nvPr>
        </p:nvSpPr>
        <p:spPr/>
        <p:txBody>
          <a:bodyPr/>
          <a:lstStyle/>
          <a:p>
            <a:pPr>
              <a:defRPr/>
            </a:pPr>
            <a:fld id="{BFAE01F4-BFE8-41ED-9D9C-DD4B79EB0EFF}" type="slidenum">
              <a:rPr lang="en-US" smtClean="0"/>
              <a:pPr>
                <a:defRPr/>
              </a:pPr>
              <a:t>32</a:t>
            </a:fld>
            <a:endParaRPr lang="en-US"/>
          </a:p>
        </p:txBody>
      </p:sp>
    </p:spTree>
    <p:extLst>
      <p:ext uri="{BB962C8B-B14F-4D97-AF65-F5344CB8AC3E}">
        <p14:creationId xmlns:p14="http://schemas.microsoft.com/office/powerpoint/2010/main" val="425733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33</a:t>
            </a:fld>
            <a:endParaRPr lang="nb-NO"/>
          </a:p>
        </p:txBody>
      </p:sp>
    </p:spTree>
    <p:extLst>
      <p:ext uri="{BB962C8B-B14F-4D97-AF65-F5344CB8AC3E}">
        <p14:creationId xmlns:p14="http://schemas.microsoft.com/office/powerpoint/2010/main" val="773871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KS styres av medlemmene og er derfor helt avhengig av engasjerte og aktive kommuner og fylkeskommuner for å kunne fremme visjonen om en selvstendig og nyskapende kommunesektor. Tillitsvalgte fra kommuner og fylkeskommuner skal sikre at KS’ arbeid er godt forankret blant medlemmene.</a:t>
            </a:r>
          </a:p>
          <a:p>
            <a:r>
              <a:rPr lang="nb-NO" dirty="0"/>
              <a:t>Som folkevalgt har du altså en mulighet til å påvirke arbeidsgiverpolitikken og rammebetingelsene for kommunesektoren. Ditt kommunestyre og ditt fylkesting skal velge utsendinger til fylkesmøtet, som igjen er første skritt til valg av hovedstyret i KS.</a:t>
            </a:r>
          </a:p>
          <a:p>
            <a:r>
              <a:rPr lang="nb-NO" dirty="0"/>
              <a:t>Fylkesmøtene</a:t>
            </a:r>
          </a:p>
          <a:p>
            <a:r>
              <a:rPr lang="nb-NO" dirty="0"/>
              <a:t>Alle kommuner og fylkeskommuner er representert i fylkesmøtene. Etter hvert kommunestyre- og fylkestingsvalg velger fylkesmøtene delegater til Landstinget. Blant disse delegatene velges medlemmer og leder til fylkesstyret. De årlige fylkesmøtene drøfter og forankrer KS sitt arbeid overfor Regjeringen, forpliktende avtaler og andre viktige og prinsipielle saker. I tillegg til de politiske sakene har det i forbindelse med forberedelser til sentrale tariffoppgjør vist seg svært viktig at fylkesmøtene har hatt grundige drøftinger og er tydelige i sine tilbakemeldinger til KS. Fylkesmøtene kan også ta opp lokale og/eller regionale saker som kan gi retning til fylkesstyrenes videre arbeid.</a:t>
            </a:r>
          </a:p>
          <a:p>
            <a:r>
              <a:rPr lang="nb-NO" i="1" dirty="0"/>
              <a:t>Fylkesstyrene</a:t>
            </a:r>
            <a:r>
              <a:rPr lang="nb-NO" dirty="0"/>
              <a:t> er KS’ viktigste knutepunkt for medlemskontakt og sikrer at KS har nødvendig politisk støtte i arbeidet. Fylkesstyret kan gi innspill og anbefalinger som det mener vil styrke medlemmenes stemme internt i KS og i den offentlige debatten, men også i forhold til staten. Fylkesstyrelederne er automatisk oppnevnt til Landsstyret.</a:t>
            </a:r>
          </a:p>
          <a:p>
            <a:r>
              <a:rPr lang="nb-NO" i="1" dirty="0"/>
              <a:t>Landstinget</a:t>
            </a:r>
            <a:r>
              <a:rPr lang="nb-NO" dirty="0"/>
              <a:t> er det øverste styrende organet og holdes hvert fjerde år etter lokalvalgene. Landstinget består av ca. 240 valgte delegater fra kommuner, fylker og bedrifter </a:t>
            </a:r>
            <a:r>
              <a:rPr lang="nb-NO" sz="900" dirty="0"/>
              <a:t> </a:t>
            </a:r>
            <a:r>
              <a:rPr lang="nb-NO" dirty="0"/>
              <a:t>i KS‑området. Landstinget velger representanter til Hovedstyret og Landsstyret.</a:t>
            </a:r>
          </a:p>
          <a:p>
            <a:r>
              <a:rPr lang="nb-NO" i="1" dirty="0"/>
              <a:t>Landsstyret</a:t>
            </a:r>
            <a:r>
              <a:rPr lang="nb-NO" dirty="0"/>
              <a:t> er øverste politiske ledelse mellom landstingene og vedtar blant annet fireårsstrategier, årsberetning og regnskap.</a:t>
            </a:r>
          </a:p>
          <a:p>
            <a:r>
              <a:rPr lang="nb-NO" i="1" dirty="0"/>
              <a:t>Hovedstyret</a:t>
            </a:r>
            <a:r>
              <a:rPr lang="nb-NO" dirty="0"/>
              <a:t> står for den daglige politiske ledelsen av KS og setter i verk Landstingets og Landsstyrets vedtak. Hovedstyret vedtar årlig budsjettet for KS, inklusive driften i fylkene.</a:t>
            </a:r>
            <a:r>
              <a:rPr lang="nb-NO" sz="900" dirty="0"/>
              <a:t> </a:t>
            </a:r>
            <a:endParaRPr lang="nb-NO" dirty="0"/>
          </a:p>
          <a:p>
            <a:r>
              <a:rPr lang="nb-NO" i="1" dirty="0"/>
              <a:t>Rådmannsutvalget</a:t>
            </a:r>
            <a:r>
              <a:rPr lang="nb-NO" dirty="0"/>
              <a:t> er et rådgivende organ som velges av Rådmannslandsmøtet annethvert år. Utvalgets leder </a:t>
            </a:r>
            <a:r>
              <a:rPr lang="nb-NO" sz="1100" dirty="0"/>
              <a:t>møter</a:t>
            </a:r>
            <a:r>
              <a:rPr lang="nb-NO" dirty="0"/>
              <a:t> som observatør i Hovedstyret. Det er også rådmannsutvalg på fylkesnivå.</a:t>
            </a:r>
          </a:p>
          <a:p>
            <a:r>
              <a:rPr lang="nb-NO" dirty="0"/>
              <a:t> </a:t>
            </a:r>
          </a:p>
          <a:p>
            <a:r>
              <a:rPr lang="nb-NO" sz="1100" dirty="0"/>
              <a:t> </a:t>
            </a:r>
            <a:endParaRPr lang="nb-NO" dirty="0">
              <a:solidFill>
                <a:srgbClr val="00B0F0"/>
              </a:solidFill>
              <a:ea typeface="ＭＳ Ｐゴシック" pitchFamily="34" charset="-128"/>
            </a:endParaRPr>
          </a:p>
          <a:p>
            <a:pPr marL="364228" lvl="1"/>
            <a:endParaRPr lang="nb-NO" dirty="0">
              <a:solidFill>
                <a:srgbClr val="00B0F0"/>
              </a:solidFill>
              <a:ea typeface="ＭＳ Ｐゴシック" pitchFamily="34" charset="-128"/>
            </a:endParaRPr>
          </a:p>
          <a:p>
            <a:pPr marL="364228" lvl="1"/>
            <a:r>
              <a:rPr lang="nb-NO" dirty="0">
                <a:solidFill>
                  <a:srgbClr val="00B0F0"/>
                </a:solidFill>
                <a:ea typeface="ＭＳ Ｐゴシック" pitchFamily="34" charset="-128"/>
              </a:rPr>
              <a:t>Landsting – hvert 4. år (februar 2012) 252 delegater</a:t>
            </a:r>
          </a:p>
          <a:p>
            <a:pPr marL="364228" lvl="1"/>
            <a:endParaRPr lang="nb-NO" dirty="0">
              <a:solidFill>
                <a:srgbClr val="00B0F0"/>
              </a:solidFill>
              <a:ea typeface="ＭＳ Ｐゴシック" pitchFamily="34" charset="-128"/>
            </a:endParaRPr>
          </a:p>
          <a:p>
            <a:pPr marL="364228" lvl="1"/>
            <a:r>
              <a:rPr lang="nb-NO" dirty="0">
                <a:solidFill>
                  <a:srgbClr val="00B0F0"/>
                </a:solidFill>
                <a:ea typeface="ＭＳ Ｐゴシック" pitchFamily="34" charset="-128"/>
              </a:rPr>
              <a:t>--Landsstyret 53 medlemmer ~ 19 LT-valgte + </a:t>
            </a:r>
            <a:br>
              <a:rPr lang="nb-NO" dirty="0">
                <a:solidFill>
                  <a:srgbClr val="00B0F0"/>
                </a:solidFill>
                <a:ea typeface="ＭＳ Ｐゴシック" pitchFamily="34" charset="-128"/>
              </a:rPr>
            </a:br>
            <a:r>
              <a:rPr lang="nb-NO" dirty="0">
                <a:solidFill>
                  <a:srgbClr val="00B0F0"/>
                </a:solidFill>
                <a:ea typeface="ＭＳ Ｐゴシック" pitchFamily="34" charset="-128"/>
              </a:rPr>
              <a:t>   19 fylkesstyreledere + 15 Hovedstyremedlemmer, inkl.   	    	  2 KS  Bedrifts-medlemmer valgt av deres landsmøte</a:t>
            </a:r>
          </a:p>
          <a:p>
            <a:pPr marL="364228" lvl="1"/>
            <a:endParaRPr lang="nb-NO" dirty="0">
              <a:solidFill>
                <a:srgbClr val="00B0F0"/>
              </a:solidFill>
              <a:ea typeface="ＭＳ Ｐゴシック" pitchFamily="34" charset="-128"/>
            </a:endParaRPr>
          </a:p>
          <a:p>
            <a:pPr marL="364228" lvl="1"/>
            <a:r>
              <a:rPr lang="nb-NO" dirty="0">
                <a:solidFill>
                  <a:srgbClr val="00B0F0"/>
                </a:solidFill>
                <a:ea typeface="ＭＳ Ｐゴシック" pitchFamily="34" charset="-128"/>
              </a:rPr>
              <a:t>	--Hovedstyret 15 medlemmer inkl. 1 KS Bedrift + 2 		    		   observatører (1 RU leder + 1 PF leder)</a:t>
            </a:r>
          </a:p>
          <a:p>
            <a:pPr marL="364228" lvl="1"/>
            <a:endParaRPr lang="nb-NO" dirty="0">
              <a:solidFill>
                <a:srgbClr val="00B0F0"/>
              </a:solidFill>
              <a:ea typeface="ＭＳ Ｐゴシック" pitchFamily="34" charset="-128"/>
            </a:endParaRPr>
          </a:p>
          <a:p>
            <a:pPr lvl="1" eaLnBrk="1" hangingPunct="1"/>
            <a:r>
              <a:rPr lang="nb-NO" dirty="0">
                <a:solidFill>
                  <a:srgbClr val="00B0F0"/>
                </a:solidFill>
                <a:ea typeface="ＭＳ Ｐゴシック" pitchFamily="34" charset="-128"/>
              </a:rPr>
              <a:t>AU 3 medlemmer + div. utvalg(tariffgruppe, konsultasjonsgruppe)</a:t>
            </a:r>
          </a:p>
          <a:p>
            <a:pPr lvl="1" eaLnBrk="1" hangingPunct="1"/>
            <a:endParaRPr lang="nb-NO" dirty="0">
              <a:solidFill>
                <a:srgbClr val="00B0F0"/>
              </a:solidFill>
              <a:ea typeface="ＭＳ Ｐゴシック" pitchFamily="34" charset="-128"/>
            </a:endParaRPr>
          </a:p>
          <a:p>
            <a:pPr lvl="1"/>
            <a:r>
              <a:rPr lang="nb-NO" dirty="0">
                <a:solidFill>
                  <a:srgbClr val="002060"/>
                </a:solidFill>
                <a:ea typeface="ＭＳ Ｐゴシック" pitchFamily="34" charset="-128"/>
              </a:rPr>
              <a:t>Både i 2004 ,i 2008 og 2012 ble styresammensettingen vedtatt av enstemmige landsting - konsensusstyrer.</a:t>
            </a:r>
          </a:p>
          <a:p>
            <a:pPr lvl="1"/>
            <a:endParaRPr lang="nb-NO" dirty="0">
              <a:solidFill>
                <a:srgbClr val="002060"/>
              </a:solidFill>
              <a:ea typeface="ＭＳ Ｐゴシック" pitchFamily="34" charset="-128"/>
            </a:endParaRPr>
          </a:p>
          <a:p>
            <a:pPr lvl="1"/>
            <a:r>
              <a:rPr lang="nb-NO" dirty="0">
                <a:solidFill>
                  <a:srgbClr val="002060"/>
                </a:solidFill>
                <a:ea typeface="ＭＳ Ｐゴシック" pitchFamily="34" charset="-128"/>
              </a:rPr>
              <a:t>Nærmere om organisasjonen i fylkene:</a:t>
            </a:r>
          </a:p>
          <a:p>
            <a:pPr lvl="1"/>
            <a:endParaRPr lang="nb-NO" dirty="0">
              <a:solidFill>
                <a:srgbClr val="002060"/>
              </a:solidFill>
              <a:ea typeface="ＭＳ Ｐゴシック" pitchFamily="34" charset="-128"/>
            </a:endParaRPr>
          </a:p>
          <a:p>
            <a:r>
              <a:rPr lang="nb-NO" dirty="0"/>
              <a:t>Alle kommuner og fylkeskommuner er representert i fylkesmøtene.</a:t>
            </a:r>
          </a:p>
          <a:p>
            <a:r>
              <a:rPr lang="nb-NO" dirty="0"/>
              <a:t>Etter hvert kommunestyre- og fylkestingsvalg velger fylkesmøtene delegater</a:t>
            </a:r>
          </a:p>
          <a:p>
            <a:r>
              <a:rPr lang="nb-NO" dirty="0"/>
              <a:t>til Landstinget. Blant disse delegatene velges medlemmer og leder</a:t>
            </a:r>
          </a:p>
          <a:p>
            <a:r>
              <a:rPr lang="nb-NO" dirty="0"/>
              <a:t>til fylkesstyret. De årlige fylkesmøtene drøfter og forankrer KS sitt arbeid</a:t>
            </a:r>
          </a:p>
          <a:p>
            <a:r>
              <a:rPr lang="nb-NO" dirty="0"/>
              <a:t>overfor Regjeringen, forpliktende avtaler og andre viktige og prinsipielle</a:t>
            </a:r>
          </a:p>
          <a:p>
            <a:r>
              <a:rPr lang="nb-NO" dirty="0"/>
              <a:t>saker. I tillegg til de politiske sakene har det i forbindelse med</a:t>
            </a:r>
          </a:p>
          <a:p>
            <a:r>
              <a:rPr lang="nb-NO" dirty="0"/>
              <a:t>forberedelser til sentrale tariffoppgjør vist seg svært viktig at fylkesmøtene</a:t>
            </a:r>
          </a:p>
          <a:p>
            <a:r>
              <a:rPr lang="nb-NO" dirty="0"/>
              <a:t>har hatt grundige drøftinger og er tydelige i sine tilbakemeldinger til KS.</a:t>
            </a:r>
          </a:p>
          <a:p>
            <a:r>
              <a:rPr lang="nb-NO" dirty="0"/>
              <a:t>Fylkesmøtene kan også ta opp lokale og/eller regionale saker som kan gi</a:t>
            </a:r>
          </a:p>
          <a:p>
            <a:r>
              <a:rPr lang="nb-NO" dirty="0"/>
              <a:t>retning til fylkesstyrenes videre arbeid.</a:t>
            </a:r>
          </a:p>
          <a:p>
            <a:endParaRPr lang="nb-NO" dirty="0"/>
          </a:p>
          <a:p>
            <a:r>
              <a:rPr lang="nb-NO" i="1" dirty="0"/>
              <a:t>Fylkesstyrene </a:t>
            </a:r>
            <a:r>
              <a:rPr lang="nb-NO" dirty="0"/>
              <a:t>er KS’ viktigste knutepunkt for medlemskontakt og</a:t>
            </a:r>
          </a:p>
          <a:p>
            <a:r>
              <a:rPr lang="nb-NO" dirty="0"/>
              <a:t>sikrer at KS har nødvendig politisk støtte i arbeidet. Fylkesstyret kan gi</a:t>
            </a:r>
          </a:p>
          <a:p>
            <a:r>
              <a:rPr lang="nb-NO" dirty="0"/>
              <a:t>innspill og anbefalinger som det mener vil styrke medlemmenes stemme</a:t>
            </a:r>
          </a:p>
          <a:p>
            <a:r>
              <a:rPr lang="nb-NO" dirty="0"/>
              <a:t>internt i KS og i den offentlige debatten, men også i forhold til staten.</a:t>
            </a:r>
          </a:p>
          <a:p>
            <a:r>
              <a:rPr lang="nb-NO" dirty="0"/>
              <a:t>Fylkesstyrelederne er automatisk oppnevnt til Landsstyret.</a:t>
            </a:r>
          </a:p>
          <a:p>
            <a:endParaRPr lang="nb-NO" dirty="0"/>
          </a:p>
          <a:p>
            <a:r>
              <a:rPr lang="nb-NO" i="1" dirty="0"/>
              <a:t>Rådmannsutvalget </a:t>
            </a:r>
            <a:r>
              <a:rPr lang="nb-NO" dirty="0"/>
              <a:t>er et rådgivende organ som velges av Rådmannslandsmøtet</a:t>
            </a:r>
          </a:p>
          <a:p>
            <a:r>
              <a:rPr lang="nb-NO" dirty="0"/>
              <a:t>annethvert år. Utvalgets leder møter som observatør i</a:t>
            </a:r>
          </a:p>
          <a:p>
            <a:r>
              <a:rPr lang="nb-NO" dirty="0"/>
              <a:t>Hovedstyret. Det er også rådmannsutvalg på fylkesnivå.</a:t>
            </a:r>
            <a:endParaRPr lang="nb-NO" sz="1800" dirty="0">
              <a:solidFill>
                <a:srgbClr val="002060"/>
              </a:solidFill>
              <a:ea typeface="ＭＳ Ｐゴシック" pitchFamily="34" charset="-128"/>
            </a:endParaRP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34</a:t>
            </a:fld>
            <a:endParaRPr lang="nb-NO"/>
          </a:p>
        </p:txBody>
      </p:sp>
    </p:spTree>
    <p:extLst>
      <p:ext uri="{BB962C8B-B14F-4D97-AF65-F5344CB8AC3E}">
        <p14:creationId xmlns:p14="http://schemas.microsoft.com/office/powerpoint/2010/main" val="1374517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35</a:t>
            </a:fld>
            <a:endParaRPr lang="nb-NO"/>
          </a:p>
        </p:txBody>
      </p:sp>
    </p:spTree>
    <p:extLst>
      <p:ext uri="{BB962C8B-B14F-4D97-AF65-F5344CB8AC3E}">
        <p14:creationId xmlns:p14="http://schemas.microsoft.com/office/powerpoint/2010/main" val="112820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norske lokaldemokratiet er godt forankret i en representativ styringsmodell. Gjennom valg hvert fjerde år får folkevalgte i kommuner og fylkeskommuner sitt mandat til å representere befolkningen og til å forvalte og prioritere felles ressurser. Kontakten mellom innbyggere og folkevalgte strekker seg likevel utover selve valghandlingen. I løpet av valgperioden er de fleste folkevalgte i kontakt med de menneskene de representerer. Denne kontakten er viktig fordi befolkningen sitter på informasjon om behov, utfordringer og løsninger – som kan bidra til å gjøre de politiske beslutningene bedre. </a:t>
            </a:r>
          </a:p>
          <a:p>
            <a:r>
              <a:rPr lang="nb-NO" dirty="0"/>
              <a:t>Som folkevalgte er dere valgt til å representere innbyggerne. Dere har et ansvar for at vedtakene i kommunestyret eller fylkestinget er i tråd med innbyggernes ønsker og behov. Det krever god kontakt med innbyggerne. Derfor bør dere legge til rette for medvirkning fra innbyggerne også mellom valgene. En viktig begrunnelse for det er også at tilliten mellom innbyggere og folkevalgte blir styrket, og de demokratiske beslutningene blir bedre. Det er ofte viktig å kjenne innbyggernes synspunkter for å kunne prioritere fornuftig. Som folkevalgte får dere bedre innsikt i konsekvensene av de ulike alternativene, og en bedre begrunnelse for de beslutningene dere skal være med på. God innbyggermedvirkning kan også gi politikken bedre forankring blant innbyggerne og gi dem tillit til at de folkevalgte lytter og tar hensyn til deres behov, og at de blir representert på en god måte. Innbyggermedvirkning kan gi læring. Som folkevalgte kan dere lære om befolkingens ønsker og behov, og befolkningen lærer om folkevalgtes avveininger og prioriteringer. På den måten kan dialog gi bedre gjensidig forståelse og tillit mellom folk og folkevalgte.</a:t>
            </a:r>
          </a:p>
          <a:p>
            <a:endParaRPr lang="nb-NO" dirty="0" smtClean="0"/>
          </a:p>
          <a:p>
            <a:r>
              <a:rPr lang="nb-NO" dirty="0"/>
              <a:t>Men innbyggerinvolvering byr også på utfordringer. Det at folk blir hørt, betyr ikke nødvendigvis at de kan få det slik de vil. Det er dere som må veie ulike hensyn opp mot hverandre og som må fatte de endelige beslutningene. Spesielt viktig er det at dere ivaretar interessene til dem som ikke tar kontakt, til dem som ikke hever stemmen. </a:t>
            </a:r>
          </a:p>
          <a:p>
            <a:r>
              <a:rPr lang="nb-NO" dirty="0"/>
              <a:t>Deltagelsen må ikke legges opp slik at de folkevalgtes mandat pulveriseres. Folks innspill kan ikke alltid tas til følge, og det kan være utfordrende å forklare hvorfor dere som folkevalgte ikke lytter til de råd og innspill som kommer, og som de kanskje til og med har bedt om. </a:t>
            </a:r>
          </a:p>
          <a:p>
            <a:r>
              <a:rPr lang="nb-NO" dirty="0"/>
              <a:t>Gjennom god innbyggermedvirkning kan dere få muligheten til å synliggjøre dilemmaer og avveininger, og begrunne politiske prioriteringer overfor innbyggerne. Folk kan lettere akseptere beslutninger som de i utgangspunktet er uenige i, hvis de føler seg hørt og opplever at de har fått en god begrunnelse. Men det er viktig at innbyggerne vet hvorfor de blir bedt om å komme med innspill, og at de vet hvordan og hva innspillene deres vil bli brukt til. </a:t>
            </a:r>
          </a:p>
          <a:p>
            <a:r>
              <a:rPr lang="nb-NO" dirty="0"/>
              <a:t>Å åpne beslutningsprosessen betyr ikke at rollen som folkevalgt blir mindre viktig. Når flere aktører blir involvert, blir behovet for samordning og konfliktløsning større. I mange situasjoner må derfor det representative systemet og prinsippet om flertallsavgjørelser tre inn – og i beste fall vil det bli tydeligere for de som deltar på alternative måter at det representative systemet er viktig. Det er viktig å huske at partiene og lokallagene spiller en viktig rolle i kommune- og fylkespolitikken.</a:t>
            </a:r>
          </a:p>
          <a:p>
            <a:r>
              <a:rPr lang="nb-NO" dirty="0"/>
              <a:t> </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4</a:t>
            </a:fld>
            <a:endParaRPr lang="nb-NO"/>
          </a:p>
        </p:txBody>
      </p:sp>
    </p:spTree>
    <p:extLst>
      <p:ext uri="{BB962C8B-B14F-4D97-AF65-F5344CB8AC3E}">
        <p14:creationId xmlns:p14="http://schemas.microsoft.com/office/powerpoint/2010/main" val="420512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3AA0E2F-25FD-4357-97DE-FE986F9BB3D5}" type="slidenum">
              <a:rPr lang="nb-NO" smtClean="0"/>
              <a:t>5</a:t>
            </a:fld>
            <a:endParaRPr lang="nb-NO"/>
          </a:p>
        </p:txBody>
      </p:sp>
    </p:spTree>
    <p:extLst>
      <p:ext uri="{BB962C8B-B14F-4D97-AF65-F5344CB8AC3E}">
        <p14:creationId xmlns:p14="http://schemas.microsoft.com/office/powerpoint/2010/main" val="336471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Dere har stor grad av frihet til selv å bestemme hvordan dere ønsker å involvere innbyggerne i politikkutforming og beslutningstaking lokalt. Det er likevel fire områder hvor det finnes lovfestede krav til medvirkning: </a:t>
            </a:r>
          </a:p>
          <a:p>
            <a:r>
              <a:rPr lang="nb-NO" dirty="0"/>
              <a:t> </a:t>
            </a:r>
          </a:p>
          <a:p>
            <a:r>
              <a:rPr lang="nb-NO" i="1" dirty="0"/>
              <a:t>Innbyggerforslag</a:t>
            </a:r>
            <a:r>
              <a:rPr lang="nb-NO" dirty="0"/>
              <a:t> innebærer at kommunestyret eller fylkestinget selv plikter å ta stilling til en sak som innbyggerne ønsker skal behandles – under bestemte forutsetninger.  Forslaget må for det første gjelde kommunens eller fylkeskommunens virksomhet, og det må ikke ha samme innhold som et tidligere forslag i valgperioden eller ha samme innhold som en sak som har vært behandlet tidligere i valgperioden. Videre må minst to prosent av innbyggerne stå bak forslaget (det holder likevel med tre hundre underskrifter i en kommune og fem hundre i et fylke). Kommunestyret eller fylkestinget skal ta stilling til forslaget senest seks måneder etter at det er fremmet. Tidsfristen gjelder ikke dersom forslaget henvises til behandling i forbindelse med en pågående plansak etter plan- og bygningsloven. Forslagsstillerne skal informeres om de avgjørelsene som treffes og de tiltakene som gjennomføres som følge av forslaget. </a:t>
            </a:r>
          </a:p>
          <a:p>
            <a:r>
              <a:rPr lang="nb-NO" dirty="0"/>
              <a:t> </a:t>
            </a:r>
          </a:p>
          <a:p>
            <a:r>
              <a:rPr lang="nb-NO" dirty="0"/>
              <a:t> </a:t>
            </a:r>
          </a:p>
          <a:p>
            <a:r>
              <a:rPr lang="nb-NO" dirty="0"/>
              <a:t> </a:t>
            </a:r>
          </a:p>
          <a:p>
            <a:r>
              <a:rPr lang="nb-NO" i="1" dirty="0"/>
              <a:t>Medvirkning i kommunale og regionale planprosesser</a:t>
            </a:r>
            <a:r>
              <a:rPr lang="nb-NO" dirty="0"/>
              <a:t> innebærer at kommuner eller fylkeskommuner som fremmer et planforslag, skal legge til rette for medvirkning. Kommunen skal sørge for at dette er oppfylt også i planprosesser som utføres av andre offentlige organer eller private. Videre har kommunen et særlig ansvar for å sikre aktiv medvirkning fra grupper som krever spesiell tilrettelegging, herunder barn og unge. Grupper og interesser som ikke er i stand til å delta direkte, skal sikres gode muligheter for medvirkning på annen måte.</a:t>
            </a:r>
          </a:p>
          <a:p>
            <a:r>
              <a:rPr lang="nb-NO" dirty="0"/>
              <a:t> </a:t>
            </a:r>
          </a:p>
          <a:p>
            <a:r>
              <a:rPr lang="nb-NO" dirty="0"/>
              <a:t>Videre er det lovfestet at alle kommuner og fylkeskommuner skal ha et </a:t>
            </a:r>
            <a:r>
              <a:rPr lang="nb-NO" i="1" dirty="0"/>
              <a:t>eldreråd. </a:t>
            </a:r>
            <a:r>
              <a:rPr lang="nb-NO" dirty="0"/>
              <a:t>Det er kommunestyret eller fylkestinget som har ansvaret for å velge det, og eldrerådene er rådgivende organer som skal behandle alle saker som gjelder levekårene for eldre.</a:t>
            </a:r>
          </a:p>
          <a:p>
            <a:r>
              <a:rPr lang="nb-NO" dirty="0"/>
              <a:t> </a:t>
            </a:r>
          </a:p>
          <a:p>
            <a:r>
              <a:rPr lang="nb-NO" dirty="0"/>
              <a:t>Det er også lovfestet at kommuner og fylkeskommuner skal velge et </a:t>
            </a:r>
            <a:r>
              <a:rPr lang="nb-NO" i="1" dirty="0"/>
              <a:t>råd eller en annen representasjonsordning for mennesker med nedsatt funksjonsevne. </a:t>
            </a:r>
            <a:r>
              <a:rPr lang="nb-NO" dirty="0"/>
              <a:t>Dette for å sikre en åpen, bred og tilgjengelig medvirkning i arbeidet med saker som er særlig viktige for dem. Dette gjelder for eksempel tilgjengelighet, arbeid mot diskriminering eller kommunale/fylkeskommunale tjenester som er rettet mot mennesker med nedsatt funksjonsevne.</a:t>
            </a:r>
          </a:p>
          <a:p>
            <a:r>
              <a:rPr lang="nb-NO" dirty="0"/>
              <a:t> </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6</a:t>
            </a:fld>
            <a:endParaRPr lang="nb-NO"/>
          </a:p>
        </p:txBody>
      </p:sp>
    </p:spTree>
    <p:extLst>
      <p:ext uri="{BB962C8B-B14F-4D97-AF65-F5344CB8AC3E}">
        <p14:creationId xmlns:p14="http://schemas.microsoft.com/office/powerpoint/2010/main" val="276732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21075">
              <a:defRPr/>
            </a:pPr>
            <a:r>
              <a:rPr lang="nb-NO" dirty="0"/>
              <a:t>Det første spørsmålet som bør stilles i planleggingen av en involveringsprosess er: Hvorfor ønsker vi å involvere innbyggerne i denne beslutningsprosessen? Ønsker vi å konsultere innbyggerne eller ønsker vi å gi dem beslutningsrett? Formålet med involveringen bør bestemme metoden for involvering.  Formålet med deltakelsen må bli tydelig kommunisert når innbyggere inviteres til deltakelse. Det er viktig at innbyggerne opplever at deltakelsen deres reelt sett kan påvirke utfallet av beslutningen. Hvis det er klart i utgangspunktet at det ikke er handlingsrom til å etterkomme innspill, er det kanskje bedre ikke å invitere til deltakelse.</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7</a:t>
            </a:fld>
            <a:endParaRPr lang="nb-NO"/>
          </a:p>
        </p:txBody>
      </p:sp>
    </p:spTree>
    <p:extLst>
      <p:ext uri="{BB962C8B-B14F-4D97-AF65-F5344CB8AC3E}">
        <p14:creationId xmlns:p14="http://schemas.microsoft.com/office/powerpoint/2010/main" val="147444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Foto: Sanden Media AS</a:t>
            </a:r>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8</a:t>
            </a:fld>
            <a:endParaRPr lang="nb-NO"/>
          </a:p>
        </p:txBody>
      </p:sp>
    </p:spTree>
    <p:extLst>
      <p:ext uri="{BB962C8B-B14F-4D97-AF65-F5344CB8AC3E}">
        <p14:creationId xmlns:p14="http://schemas.microsoft.com/office/powerpoint/2010/main" val="190547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err="1"/>
              <a:t>Formålet</a:t>
            </a:r>
            <a:r>
              <a:rPr lang="en-US" dirty="0"/>
              <a:t> med </a:t>
            </a:r>
            <a:r>
              <a:rPr lang="en-US" dirty="0" err="1"/>
              <a:t>deltakelsen</a:t>
            </a:r>
            <a:r>
              <a:rPr lang="en-US" dirty="0"/>
              <a:t> </a:t>
            </a:r>
            <a:r>
              <a:rPr lang="en-US" dirty="0" err="1"/>
              <a:t>bestemmer</a:t>
            </a:r>
            <a:r>
              <a:rPr lang="en-US" dirty="0"/>
              <a:t> </a:t>
            </a:r>
            <a:r>
              <a:rPr lang="en-US" dirty="0" err="1"/>
              <a:t>hvilket</a:t>
            </a:r>
            <a:r>
              <a:rPr lang="en-US" dirty="0"/>
              <a:t> </a:t>
            </a:r>
            <a:r>
              <a:rPr lang="en-US" dirty="0" err="1"/>
              <a:t>trinn</a:t>
            </a:r>
            <a:r>
              <a:rPr lang="en-US" dirty="0"/>
              <a:t> i «</a:t>
            </a:r>
            <a:r>
              <a:rPr lang="en-US" dirty="0" err="1"/>
              <a:t>deltakertrappa</a:t>
            </a:r>
            <a:r>
              <a:rPr lang="en-US" dirty="0"/>
              <a:t>» (se </a:t>
            </a:r>
            <a:r>
              <a:rPr lang="en-US" dirty="0" err="1"/>
              <a:t>figur</a:t>
            </a:r>
            <a:r>
              <a:rPr lang="en-US" dirty="0"/>
              <a:t>) </a:t>
            </a:r>
            <a:r>
              <a:rPr lang="en-US" dirty="0" err="1"/>
              <a:t>som</a:t>
            </a:r>
            <a:r>
              <a:rPr lang="en-US" dirty="0"/>
              <a:t> </a:t>
            </a:r>
            <a:r>
              <a:rPr lang="en-US" dirty="0" err="1"/>
              <a:t>skal</a:t>
            </a:r>
            <a:r>
              <a:rPr lang="en-US" dirty="0"/>
              <a:t> </a:t>
            </a:r>
            <a:r>
              <a:rPr lang="en-US" dirty="0" err="1"/>
              <a:t>brukes</a:t>
            </a:r>
            <a:r>
              <a:rPr lang="en-US" dirty="0"/>
              <a:t> for å </a:t>
            </a:r>
            <a:r>
              <a:rPr lang="en-US" dirty="0" err="1"/>
              <a:t>velge</a:t>
            </a:r>
            <a:r>
              <a:rPr lang="en-US" dirty="0"/>
              <a:t> </a:t>
            </a:r>
            <a:r>
              <a:rPr lang="en-US" dirty="0" err="1"/>
              <a:t>en</a:t>
            </a:r>
            <a:r>
              <a:rPr lang="en-US" dirty="0"/>
              <a:t> </a:t>
            </a:r>
            <a:r>
              <a:rPr lang="en-US" dirty="0" err="1"/>
              <a:t>metode</a:t>
            </a:r>
            <a:r>
              <a:rPr lang="en-US" dirty="0"/>
              <a:t> for </a:t>
            </a:r>
            <a:r>
              <a:rPr lang="en-US" dirty="0" err="1"/>
              <a:t>involvering</a:t>
            </a:r>
            <a:endParaRPr lang="en-US" dirty="0"/>
          </a:p>
          <a:p>
            <a:endParaRPr lang="en-US" dirty="0"/>
          </a:p>
          <a:p>
            <a:r>
              <a:rPr lang="nb-NO" dirty="0"/>
              <a:t>Hvis ønsket er å få folks syn på en sak som allerede er utredet, vil en metode for </a:t>
            </a:r>
            <a:r>
              <a:rPr lang="nb-NO" i="1" dirty="0"/>
              <a:t>konsultasjon</a:t>
            </a:r>
            <a:r>
              <a:rPr lang="nb-NO" dirty="0"/>
              <a:t> egne seg godt. Hvis en sak skal diskuteres med innbyggerne, vil en metode for </a:t>
            </a:r>
            <a:r>
              <a:rPr lang="nb-NO" i="1" dirty="0"/>
              <a:t>dialog</a:t>
            </a:r>
            <a:r>
              <a:rPr lang="nb-NO" dirty="0"/>
              <a:t> være mer egnet. Det finnes metoder som egner seg godt hvis målet med involveringen er å få opp nye, gode idéer, eller om man ønsker å gi innbyggerne reell innflytelse i beslutningsprosessen (for eksempel kommunedelsutvalg). Ofte har deltakelsen mange formål. Eksempler på noen formål er: </a:t>
            </a:r>
          </a:p>
          <a:p>
            <a:pPr lvl="0"/>
            <a:r>
              <a:rPr lang="nb-NO" dirty="0"/>
              <a:t>å informere eller få informasjon </a:t>
            </a:r>
          </a:p>
          <a:p>
            <a:pPr lvl="0"/>
            <a:r>
              <a:rPr lang="nb-NO" dirty="0"/>
              <a:t>å få rede på behov </a:t>
            </a:r>
          </a:p>
          <a:p>
            <a:pPr lvl="0"/>
            <a:r>
              <a:rPr lang="nb-NO" dirty="0"/>
              <a:t>å sikre innspill fra de som ikke tar kontakt </a:t>
            </a:r>
          </a:p>
          <a:p>
            <a:pPr lvl="0"/>
            <a:r>
              <a:rPr lang="nb-NO" dirty="0"/>
              <a:t>å få ideer </a:t>
            </a:r>
          </a:p>
          <a:p>
            <a:pPr lvl="0"/>
            <a:r>
              <a:rPr lang="nb-NO" dirty="0"/>
              <a:t>å forankre </a:t>
            </a:r>
          </a:p>
          <a:p>
            <a:pPr lvl="0"/>
            <a:r>
              <a:rPr lang="nb-NO" dirty="0"/>
              <a:t>å øke engasjement </a:t>
            </a:r>
          </a:p>
          <a:p>
            <a:pPr lvl="0"/>
            <a:r>
              <a:rPr lang="nb-NO" dirty="0"/>
              <a:t>å </a:t>
            </a:r>
            <a:r>
              <a:rPr lang="nb-NO" dirty="0" err="1"/>
              <a:t>ansvarliggjøre</a:t>
            </a:r>
            <a:r>
              <a:rPr lang="nb-NO" dirty="0"/>
              <a:t> befolkningen </a:t>
            </a:r>
          </a:p>
          <a:p>
            <a:pPr lvl="0"/>
            <a:r>
              <a:rPr lang="nb-NO" dirty="0"/>
              <a:t>eller å styrke beslutningsgrunnlaget</a:t>
            </a:r>
          </a:p>
          <a:p>
            <a:r>
              <a:rPr lang="nb-NO" dirty="0"/>
              <a:t> </a:t>
            </a:r>
          </a:p>
          <a:p>
            <a:r>
              <a:rPr lang="nb-NO" dirty="0"/>
              <a:t>I tillegg til formålet med deltakelsen, altså hvorfor deltakelse er ønskelig, er det viktig å ha en klar tanke om hvem man ønsker å komme i dialog med, og når i prosessen man ønsker innspill. </a:t>
            </a:r>
          </a:p>
          <a:p>
            <a:r>
              <a:rPr lang="nb-NO" dirty="0"/>
              <a:t>Det er viktig å tenke over </a:t>
            </a:r>
            <a:r>
              <a:rPr lang="nb-NO" i="1" dirty="0"/>
              <a:t>hvem</a:t>
            </a:r>
            <a:r>
              <a:rPr lang="nb-NO" dirty="0"/>
              <a:t> innspillene skal komme fra. Noen politiske beslutninger berører enkeltgrupper i befolkningen spesielt sterkt, mens andre beslutninger i større grad berører hele befolkningen. Hvis en sak berører bestemte grupper, kan det være grunn til å anstrenge seg ekstra for å få akkurat denne gruppen i tale. I saker som berører hele befolkningen er utfordringen å nå frem til dem som ikke så lett selv tar kontakt. Noen målgrupper må tas kontakt med aktivt, mens andre kommer av seg selv uansett. Noen målgrupper må oppsøkes, og deltakelsen må skje der målgruppen er og på deres premisser. Andre målgrupper kan for eksempel inviteres til kommunehuset. Men uansett er det viktig å huske på at de folkevalgte ikke minst skal representere dem som ikke selv roper høyest. Det er viktig at innbyggermedvirkningen ikke gir «ekstrastemmer» til de som er mest frempå, på bekostning av interessene til dem som ikke har de samme evnene til å hevde seg.</a:t>
            </a:r>
          </a:p>
          <a:p>
            <a:r>
              <a:rPr lang="nb-NO" i="1" dirty="0"/>
              <a:t>Når</a:t>
            </a:r>
            <a:r>
              <a:rPr lang="nb-NO" dirty="0"/>
              <a:t> i prosessen ønsker vi at innbyggerne skal komme med innspill? Svaret på dette spørsmålet sier oss noe om når det skal inviteres til deltakelse, og om hvor mye forarbeid kommunen selv må gjøre før det inviteres. Tidspunkt for deltakelse avhenger av formålet med deltakelsen. Er målet med deltakelsen å få frem nye ideer, vil det være viktig å involvere folk så tidlig som mulig i prosessen. Hvis målet er å få innspill til hvordan et vedtak skal settes i verk, kan deltakelsen komme senere. En av de tingene det er verdt å tenke over spesielt, er hvor grundig utredet en sak trenger å være for at innbyggerne skal kunne klare å mene noe om den. Tidlig i en beslutningsprosess er ofte muligheten til å påvirke større. Men det kan samtidig være vanskelig for folk å komme med gode innspill hvis rammene for beslutningene ikke er klarlagt.</a:t>
            </a:r>
          </a:p>
          <a:p>
            <a:endParaRPr lang="nb-NO" dirty="0"/>
          </a:p>
        </p:txBody>
      </p:sp>
      <p:sp>
        <p:nvSpPr>
          <p:cNvPr id="4" name="Plassholder for lysbildenummer 3"/>
          <p:cNvSpPr>
            <a:spLocks noGrp="1"/>
          </p:cNvSpPr>
          <p:nvPr>
            <p:ph type="sldNum" sz="quarter" idx="10"/>
          </p:nvPr>
        </p:nvSpPr>
        <p:spPr/>
        <p:txBody>
          <a:bodyPr/>
          <a:lstStyle/>
          <a:p>
            <a:fld id="{B3AA0E2F-25FD-4357-97DE-FE986F9BB3D5}" type="slidenum">
              <a:rPr lang="nb-NO" smtClean="0"/>
              <a:t>9</a:t>
            </a:fld>
            <a:endParaRPr lang="nb-NO"/>
          </a:p>
        </p:txBody>
      </p:sp>
    </p:spTree>
    <p:extLst>
      <p:ext uri="{BB962C8B-B14F-4D97-AF65-F5344CB8AC3E}">
        <p14:creationId xmlns:p14="http://schemas.microsoft.com/office/powerpoint/2010/main" val="2858010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9144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Bilde 7"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9" name="Bilde 8" descr="KS tag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6438" y="6159500"/>
            <a:ext cx="3137662" cy="287901"/>
          </a:xfrm>
          <a:prstGeom prst="rect">
            <a:avLst/>
          </a:prstGeom>
        </p:spPr>
      </p:pic>
      <p:sp>
        <p:nvSpPr>
          <p:cNvPr id="10" name="Rektangel 9"/>
          <p:cNvSpPr/>
          <p:nvPr userDrawn="1"/>
        </p:nvSpPr>
        <p:spPr>
          <a:xfrm>
            <a:off x="7683500" y="5911850"/>
            <a:ext cx="127635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itle 19"/>
          <p:cNvSpPr>
            <a:spLocks noGrp="1"/>
          </p:cNvSpPr>
          <p:nvPr>
            <p:ph type="ctrTitle"/>
          </p:nvPr>
        </p:nvSpPr>
        <p:spPr>
          <a:xfrm>
            <a:off x="498170" y="2196036"/>
            <a:ext cx="7436468" cy="466880"/>
          </a:xfrm>
        </p:spPr>
        <p:txBody>
          <a:bodyPr>
            <a:noAutofit/>
          </a:bodyPr>
          <a:lstStyle>
            <a:lvl1pPr algn="l">
              <a:defRPr sz="2800">
                <a:solidFill>
                  <a:srgbClr val="FFFFFF"/>
                </a:solidFill>
              </a:defRPr>
            </a:lvl1pPr>
          </a:lstStyle>
          <a:p>
            <a:endParaRPr lang="nb-NO" dirty="0"/>
          </a:p>
        </p:txBody>
      </p:sp>
      <p:sp>
        <p:nvSpPr>
          <p:cNvPr id="12" name="Subtitle 20"/>
          <p:cNvSpPr>
            <a:spLocks noGrp="1"/>
          </p:cNvSpPr>
          <p:nvPr>
            <p:ph type="subTitle" idx="1"/>
          </p:nvPr>
        </p:nvSpPr>
        <p:spPr>
          <a:xfrm>
            <a:off x="498170" y="2794020"/>
            <a:ext cx="6400800" cy="516192"/>
          </a:xfrm>
        </p:spPr>
        <p:txBody>
          <a:bodyPr>
            <a:normAutofit/>
          </a:bodyPr>
          <a:lstStyle>
            <a:lvl1pPr marL="0" indent="0">
              <a:buFontTx/>
              <a:buNone/>
              <a:defRPr sz="2000">
                <a:solidFill>
                  <a:srgbClr val="FFFFFF"/>
                </a:solidFill>
              </a:defRPr>
            </a:lvl1pPr>
          </a:lstStyle>
          <a:p>
            <a:endParaRPr lang="nb-NO"/>
          </a:p>
        </p:txBody>
      </p:sp>
    </p:spTree>
    <p:extLst>
      <p:ext uri="{BB962C8B-B14F-4D97-AF65-F5344CB8AC3E}">
        <p14:creationId xmlns:p14="http://schemas.microsoft.com/office/powerpoint/2010/main" val="172558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22594785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chemeClr val="bg1"/>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3185956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9144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70" y="2196035"/>
            <a:ext cx="4730675" cy="622653"/>
          </a:xfrm>
        </p:spPr>
        <p:txBody>
          <a:bodyPr lIns="0" tIns="0" rIns="0" bIns="0" anchor="t">
            <a:noAutofit/>
          </a:bodyPr>
          <a:lstStyle>
            <a:lvl1pPr marL="0" indent="0" algn="l">
              <a:defRPr sz="2800">
                <a:solidFill>
                  <a:srgbClr val="001A58"/>
                </a:solidFill>
                <a:latin typeface="Calibri"/>
                <a:cs typeface="Calibri"/>
              </a:defRPr>
            </a:lvl1pPr>
          </a:lstStyle>
          <a:p>
            <a:r>
              <a:rPr lang="nb-NO" smtClean="0"/>
              <a:t>Klikk for å redigere tittelstil</a:t>
            </a:r>
            <a:endParaRPr lang="nb-NO" dirty="0"/>
          </a:p>
        </p:txBody>
      </p:sp>
      <p:pic>
        <p:nvPicPr>
          <p:cNvPr id="10" name="Bilde 9" descr="ks_hoved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9138" y="463550"/>
            <a:ext cx="953397" cy="476250"/>
          </a:xfrm>
          <a:prstGeom prst="rect">
            <a:avLst/>
          </a:prstGeom>
        </p:spPr>
      </p:pic>
      <p:pic>
        <p:nvPicPr>
          <p:cNvPr id="13" name="Bilde 12" descr="kommunelenka.png"/>
          <p:cNvPicPr>
            <a:picLocks noChangeAspect="1"/>
          </p:cNvPicPr>
          <p:nvPr userDrawn="1"/>
        </p:nvPicPr>
        <p:blipFill>
          <a:blip r:embed="rId3" cstate="screen">
            <a:alphaModFix amt="27000"/>
            <a:extLst>
              <a:ext uri="{28A0092B-C50C-407E-A947-70E740481C1C}">
                <a14:useLocalDpi xmlns:a14="http://schemas.microsoft.com/office/drawing/2010/main"/>
              </a:ext>
            </a:extLst>
          </a:blip>
          <a:stretch>
            <a:fillRect/>
          </a:stretch>
        </p:blipFill>
        <p:spPr>
          <a:xfrm>
            <a:off x="5183487" y="1450325"/>
            <a:ext cx="5117920" cy="5079466"/>
          </a:xfrm>
          <a:prstGeom prst="rect">
            <a:avLst/>
          </a:prstGeom>
        </p:spPr>
      </p:pic>
    </p:spTree>
    <p:extLst>
      <p:ext uri="{BB962C8B-B14F-4D97-AF65-F5344CB8AC3E}">
        <p14:creationId xmlns:p14="http://schemas.microsoft.com/office/powerpoint/2010/main" val="18064851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Kapittelslide">
    <p:spTree>
      <p:nvGrpSpPr>
        <p:cNvPr id="1" name=""/>
        <p:cNvGrpSpPr/>
        <p:nvPr/>
      </p:nvGrpSpPr>
      <p:grpSpPr>
        <a:xfrm>
          <a:off x="0" y="0"/>
          <a:ext cx="0" cy="0"/>
          <a:chOff x="0" y="0"/>
          <a:chExt cx="0" cy="0"/>
        </a:xfrm>
      </p:grpSpPr>
      <p:sp>
        <p:nvSpPr>
          <p:cNvPr id="7" name="Rektangel 6"/>
          <p:cNvSpPr/>
          <p:nvPr userDrawn="1"/>
        </p:nvSpPr>
        <p:spPr>
          <a:xfrm>
            <a:off x="0" y="0"/>
            <a:ext cx="9144000" cy="68580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69" y="2196035"/>
            <a:ext cx="8133915" cy="3013260"/>
          </a:xfrm>
        </p:spPr>
        <p:txBody>
          <a:bodyPr lIns="0" tIns="0" rIns="0" bIns="0" anchor="t">
            <a:noAutofit/>
          </a:bodyPr>
          <a:lstStyle>
            <a:lvl1pPr marL="0" indent="0" algn="ctr">
              <a:defRPr sz="3200" b="0">
                <a:solidFill>
                  <a:schemeClr val="bg1"/>
                </a:solidFill>
                <a:latin typeface="Calibri"/>
                <a:cs typeface="Calibri"/>
              </a:defRPr>
            </a:lvl1pPr>
          </a:lstStyle>
          <a:p>
            <a:r>
              <a:rPr lang="nb-NO" smtClean="0"/>
              <a:t>Klikk for å redigere tittelstil</a:t>
            </a:r>
            <a:endParaRPr lang="nb-NO" dirty="0"/>
          </a:p>
        </p:txBody>
      </p:sp>
      <p:cxnSp>
        <p:nvCxnSpPr>
          <p:cNvPr id="3" name="Rett linje 2"/>
          <p:cNvCxnSpPr/>
          <p:nvPr userDrawn="1"/>
        </p:nvCxnSpPr>
        <p:spPr>
          <a:xfrm>
            <a:off x="3665326" y="1684361"/>
            <a:ext cx="181334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9186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Kapittelslide">
    <p:spTree>
      <p:nvGrpSpPr>
        <p:cNvPr id="1" name=""/>
        <p:cNvGrpSpPr/>
        <p:nvPr/>
      </p:nvGrpSpPr>
      <p:grpSpPr>
        <a:xfrm>
          <a:off x="0" y="0"/>
          <a:ext cx="0" cy="0"/>
          <a:chOff x="0" y="0"/>
          <a:chExt cx="0" cy="0"/>
        </a:xfrm>
      </p:grpSpPr>
      <p:sp>
        <p:nvSpPr>
          <p:cNvPr id="7" name="Rektangel 6"/>
          <p:cNvSpPr/>
          <p:nvPr userDrawn="1"/>
        </p:nvSpPr>
        <p:spPr>
          <a:xfrm>
            <a:off x="0" y="0"/>
            <a:ext cx="9144000" cy="6858000"/>
          </a:xfrm>
          <a:prstGeom prst="rect">
            <a:avLst/>
          </a:prstGeom>
          <a:solidFill>
            <a:srgbClr val="8C9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a:spLocks noGrp="1"/>
          </p:cNvSpPr>
          <p:nvPr>
            <p:ph type="ctrTitle"/>
          </p:nvPr>
        </p:nvSpPr>
        <p:spPr>
          <a:xfrm>
            <a:off x="498169" y="2196035"/>
            <a:ext cx="8133915" cy="3013260"/>
          </a:xfrm>
        </p:spPr>
        <p:txBody>
          <a:bodyPr lIns="0" tIns="0" rIns="0" bIns="0" anchor="t">
            <a:noAutofit/>
          </a:bodyPr>
          <a:lstStyle>
            <a:lvl1pPr marL="0" indent="0" algn="ctr">
              <a:defRPr sz="3200" b="0">
                <a:solidFill>
                  <a:schemeClr val="bg1"/>
                </a:solidFill>
                <a:latin typeface="Calibri"/>
                <a:cs typeface="Calibri"/>
              </a:defRPr>
            </a:lvl1pPr>
          </a:lstStyle>
          <a:p>
            <a:r>
              <a:rPr lang="nb-NO" smtClean="0"/>
              <a:t>Klikk for å redigere tittelstil</a:t>
            </a:r>
            <a:endParaRPr lang="nb-NO" dirty="0"/>
          </a:p>
        </p:txBody>
      </p:sp>
      <p:cxnSp>
        <p:nvCxnSpPr>
          <p:cNvPr id="3" name="Rett linje 2"/>
          <p:cNvCxnSpPr/>
          <p:nvPr userDrawn="1"/>
        </p:nvCxnSpPr>
        <p:spPr>
          <a:xfrm>
            <a:off x="3665326" y="1684361"/>
            <a:ext cx="181334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7695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Tree>
    <p:extLst>
      <p:ext uri="{BB962C8B-B14F-4D97-AF65-F5344CB8AC3E}">
        <p14:creationId xmlns:p14="http://schemas.microsoft.com/office/powerpoint/2010/main" val="159301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57200" y="950687"/>
            <a:ext cx="8229600" cy="1132114"/>
          </a:xfrm>
          <a:prstGeom prst="rect">
            <a:avLst/>
          </a:prstGeom>
        </p:spPr>
        <p:txBody>
          <a:bodyPr vert="horz" lIns="91440" tIns="45720" rIns="91440" bIns="45720" rtlCol="0" anchor="ctr">
            <a:normAutofit/>
          </a:bodyPr>
          <a:lstStyle>
            <a:lvl1pPr>
              <a:defRPr>
                <a:solidFill>
                  <a:srgbClr val="009FE3"/>
                </a:solidFill>
              </a:defRPr>
            </a:lvl1pPr>
          </a:lstStyle>
          <a:p>
            <a:r>
              <a:rPr lang="nb-NO" dirty="0"/>
              <a:t>Klikk for å redigere tittelstil</a:t>
            </a:r>
          </a:p>
        </p:txBody>
      </p:sp>
      <p:sp>
        <p:nvSpPr>
          <p:cNvPr id="9"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12.01.2016</a:t>
            </a:fld>
            <a:endParaRPr lang="nb-NO"/>
          </a:p>
        </p:txBody>
      </p:sp>
      <p:sp>
        <p:nvSpPr>
          <p:cNvPr id="10"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457201" y="2082801"/>
            <a:ext cx="8229600" cy="3720104"/>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descr="till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5328" y="397713"/>
            <a:ext cx="654782" cy="274660"/>
          </a:xfrm>
          <a:prstGeom prst="rect">
            <a:avLst/>
          </a:prstGeom>
        </p:spPr>
      </p:pic>
      <p:cxnSp>
        <p:nvCxnSpPr>
          <p:cNvPr id="12" name="Rett linje 11"/>
          <p:cNvCxnSpPr/>
          <p:nvPr userDrawn="1"/>
        </p:nvCxnSpPr>
        <p:spPr>
          <a:xfrm>
            <a:off x="0" y="663037"/>
            <a:ext cx="9144000" cy="0"/>
          </a:xfrm>
          <a:prstGeom prst="line">
            <a:avLst/>
          </a:prstGeom>
          <a:ln w="12700" cmpd="sng">
            <a:solidFill>
              <a:srgbClr val="009F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0263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12.01.2016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pic>
        <p:nvPicPr>
          <p:cNvPr id="8" name="Bilde 7" descr="till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5328" y="397713"/>
            <a:ext cx="654782" cy="274660"/>
          </a:xfrm>
          <a:prstGeom prst="rect">
            <a:avLst/>
          </a:prstGeom>
        </p:spPr>
      </p:pic>
      <p:cxnSp>
        <p:nvCxnSpPr>
          <p:cNvPr id="9" name="Rett linje 8"/>
          <p:cNvCxnSpPr/>
          <p:nvPr userDrawn="1"/>
        </p:nvCxnSpPr>
        <p:spPr>
          <a:xfrm>
            <a:off x="0" y="663037"/>
            <a:ext cx="9144000" cy="0"/>
          </a:xfrm>
          <a:prstGeom prst="line">
            <a:avLst/>
          </a:prstGeom>
          <a:ln w="12700" cmpd="sng">
            <a:solidFill>
              <a:srgbClr val="009F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4392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9FE3"/>
                </a:solidFill>
              </a:defRPr>
            </a:lvl1p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12.01.2016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pic>
        <p:nvPicPr>
          <p:cNvPr id="6" name="Bilde 5" descr="till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5328" y="397713"/>
            <a:ext cx="654782" cy="274660"/>
          </a:xfrm>
          <a:prstGeom prst="rect">
            <a:avLst/>
          </a:prstGeom>
        </p:spPr>
      </p:pic>
      <p:cxnSp>
        <p:nvCxnSpPr>
          <p:cNvPr id="7" name="Rett linje 6"/>
          <p:cNvCxnSpPr/>
          <p:nvPr userDrawn="1"/>
        </p:nvCxnSpPr>
        <p:spPr>
          <a:xfrm>
            <a:off x="0" y="663037"/>
            <a:ext cx="9144000" cy="0"/>
          </a:xfrm>
          <a:prstGeom prst="line">
            <a:avLst/>
          </a:prstGeom>
          <a:ln w="12700" cmpd="sng">
            <a:solidFill>
              <a:srgbClr val="009FE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25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12.01.2016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0154994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12.01.2016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137575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12.01.2016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6182128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12.01.2016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42437242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12.01.2016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391540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947510"/>
            <a:ext cx="8229600"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2090509"/>
            <a:ext cx="8229600" cy="350236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1737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12.01.2016</a:t>
            </a:fld>
            <a:endParaRPr lang="nb-NO"/>
          </a:p>
        </p:txBody>
      </p:sp>
      <p:sp>
        <p:nvSpPr>
          <p:cNvPr id="5" name="Plassholder for bunntekst 4"/>
          <p:cNvSpPr>
            <a:spLocks noGrp="1"/>
          </p:cNvSpPr>
          <p:nvPr>
            <p:ph type="ftr" sz="quarter" idx="3"/>
          </p:nvPr>
        </p:nvSpPr>
        <p:spPr>
          <a:xfrm>
            <a:off x="3124200" y="61737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173787"/>
            <a:ext cx="116929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7" name="Bilde 6" descr="ks_hovedlogo_rgb.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981815" y="6157913"/>
            <a:ext cx="762135" cy="380709"/>
          </a:xfrm>
          <a:prstGeom prst="rect">
            <a:avLst/>
          </a:prstGeom>
        </p:spPr>
      </p:pic>
    </p:spTree>
    <p:extLst>
      <p:ext uri="{BB962C8B-B14F-4D97-AF65-F5344CB8AC3E}">
        <p14:creationId xmlns:p14="http://schemas.microsoft.com/office/powerpoint/2010/main" val="55272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1" r:id="rId3"/>
    <p:sldLayoutId id="2147483703" r:id="rId4"/>
    <p:sldLayoutId id="2147483704" r:id="rId5"/>
    <p:sldLayoutId id="2147483705" r:id="rId6"/>
    <p:sldLayoutId id="2147483706" r:id="rId7"/>
    <p:sldLayoutId id="2147483707" r:id="rId8"/>
    <p:sldLayoutId id="2147483708" r:id="rId9"/>
    <p:sldLayoutId id="2147483649" r:id="rId10"/>
    <p:sldLayoutId id="2147483709" r:id="rId11"/>
    <p:sldLayoutId id="2147483710" r:id="rId12"/>
    <p:sldLayoutId id="2147483712" r:id="rId13"/>
    <p:sldLayoutId id="2147483713" r:id="rId14"/>
    <p:sldLayoutId id="2147483714" r:id="rId15"/>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009FE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498170" y="2196035"/>
            <a:ext cx="7789485" cy="622653"/>
          </a:xfrm>
        </p:spPr>
        <p:txBody>
          <a:bodyPr/>
          <a:lstStyle/>
          <a:p>
            <a:r>
              <a:rPr lang="nb-NO" dirty="0" smtClean="0"/>
              <a:t>Samhandle med lokalsamfunnet</a:t>
            </a:r>
            <a:endParaRPr lang="nb-NO" dirty="0"/>
          </a:p>
        </p:txBody>
      </p:sp>
    </p:spTree>
    <p:extLst>
      <p:ext uri="{BB962C8B-B14F-4D97-AF65-F5344CB8AC3E}">
        <p14:creationId xmlns:p14="http://schemas.microsoft.com/office/powerpoint/2010/main" val="1706002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199" y="947510"/>
            <a:ext cx="8349593" cy="1143000"/>
          </a:xfrm>
        </p:spPr>
        <p:txBody>
          <a:bodyPr>
            <a:normAutofit/>
          </a:bodyPr>
          <a:lstStyle/>
          <a:p>
            <a:r>
              <a:rPr lang="nb-NO" dirty="0" smtClean="0"/>
              <a:t>Lovverket pålegger kommunene og fylkes-kommune å aktiv informere om virksomheten</a:t>
            </a:r>
            <a:endParaRPr lang="nb-NO" dirty="0"/>
          </a:p>
        </p:txBody>
      </p:sp>
      <p:sp>
        <p:nvSpPr>
          <p:cNvPr id="4" name="Plassholder for innhold 3"/>
          <p:cNvSpPr>
            <a:spLocks noGrp="1"/>
          </p:cNvSpPr>
          <p:nvPr>
            <p:ph sz="half" idx="2"/>
          </p:nvPr>
        </p:nvSpPr>
        <p:spPr>
          <a:xfrm>
            <a:off x="4648200" y="2189289"/>
            <a:ext cx="4038600" cy="4525963"/>
          </a:xfrm>
        </p:spPr>
        <p:txBody>
          <a:bodyPr>
            <a:normAutofit fontScale="77500" lnSpcReduction="20000"/>
          </a:bodyPr>
          <a:lstStyle/>
          <a:p>
            <a:r>
              <a:rPr lang="nb-NO" dirty="0"/>
              <a:t>Kommuneloven § 4 pålegger kommunen aktiv informasjonsplikt overfor publikum</a:t>
            </a:r>
            <a:br>
              <a:rPr lang="nb-NO" dirty="0"/>
            </a:br>
            <a:endParaRPr lang="nb-NO" dirty="0"/>
          </a:p>
          <a:p>
            <a:r>
              <a:rPr lang="nb-NO" dirty="0"/>
              <a:t>Grunnloven § 100 pålegger offentlige myndigheter å tilrettelegge åpen og opplyst samfunnsdebatt</a:t>
            </a:r>
            <a:br>
              <a:rPr lang="nb-NO" dirty="0"/>
            </a:br>
            <a:endParaRPr lang="nb-NO" dirty="0"/>
          </a:p>
          <a:p>
            <a:r>
              <a:rPr lang="nb-NO" dirty="0"/>
              <a:t>Demokratihensyn tilsier at kommunen aktivt benytter sosiale medier for økt dialog, informasjonsdeling og forsterke lokaldemokratiet</a:t>
            </a:r>
          </a:p>
          <a:p>
            <a:pPr marL="0" indent="0">
              <a:buNone/>
            </a:pPr>
            <a:endParaRPr lang="nb-NO" dirty="0"/>
          </a:p>
        </p:txBody>
      </p:sp>
      <p:pic>
        <p:nvPicPr>
          <p:cNvPr id="5" name="Plassholder for bilde 6"/>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559173" y="2428923"/>
            <a:ext cx="3812123" cy="3049698"/>
          </a:xfrm>
          <a:ln w="3175">
            <a:solidFill>
              <a:schemeClr val="tx1"/>
            </a:solidFill>
          </a:ln>
        </p:spPr>
      </p:pic>
    </p:spTree>
    <p:extLst>
      <p:ext uri="{BB962C8B-B14F-4D97-AF65-F5344CB8AC3E}">
        <p14:creationId xmlns:p14="http://schemas.microsoft.com/office/powerpoint/2010/main" val="340293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2800" dirty="0" smtClean="0"/>
              <a:t>En huskeregel er at utsagn du ikke kan stå på torget og rope ut, heller ikke egner seg for spredning i sosiale medier.</a:t>
            </a:r>
            <a:br>
              <a:rPr lang="nb-NO" sz="2800" dirty="0" smtClean="0"/>
            </a:br>
            <a:r>
              <a:rPr lang="nb-NO" sz="2800" dirty="0"/>
              <a:t/>
            </a:r>
            <a:br>
              <a:rPr lang="nb-NO" sz="2800" dirty="0"/>
            </a:br>
            <a:r>
              <a:rPr lang="nb-NO" sz="2800" dirty="0" smtClean="0"/>
              <a:t>Det er også viktig å huske på at det som en gang er blitt publisert på Internett kan være vanskelig å slette. </a:t>
            </a:r>
            <a:endParaRPr lang="nb-NO" sz="2800" dirty="0"/>
          </a:p>
        </p:txBody>
      </p:sp>
    </p:spTree>
    <p:extLst>
      <p:ext uri="{BB962C8B-B14F-4D97-AF65-F5344CB8AC3E}">
        <p14:creationId xmlns:p14="http://schemas.microsoft.com/office/powerpoint/2010/main" val="308803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Hvordan involvere innbyggerne i beslutningsprosessen?</a:t>
            </a:r>
            <a:r>
              <a:rPr lang="nb-NO" dirty="0"/>
              <a:t/>
            </a:r>
            <a:br>
              <a:rPr lang="nb-NO" dirty="0"/>
            </a:br>
            <a:endParaRPr lang="nb-NO" dirty="0"/>
          </a:p>
        </p:txBody>
      </p:sp>
      <p:sp>
        <p:nvSpPr>
          <p:cNvPr id="3" name="Plassholder for innhold 2"/>
          <p:cNvSpPr>
            <a:spLocks noGrp="1"/>
          </p:cNvSpPr>
          <p:nvPr>
            <p:ph sz="quarter" idx="10"/>
          </p:nvPr>
        </p:nvSpPr>
        <p:spPr>
          <a:xfrm>
            <a:off x="4230216" y="2082801"/>
            <a:ext cx="4567306" cy="3720104"/>
          </a:xfrm>
        </p:spPr>
        <p:txBody>
          <a:bodyPr>
            <a:normAutofit/>
          </a:bodyPr>
          <a:lstStyle/>
          <a:p>
            <a:pPr marL="0" indent="0">
              <a:buNone/>
            </a:pPr>
            <a:r>
              <a:rPr lang="nb-NO" dirty="0"/>
              <a:t>Medvirkning fra barn og unge</a:t>
            </a:r>
            <a:br>
              <a:rPr lang="nb-NO" dirty="0"/>
            </a:br>
            <a:endParaRPr lang="en-US" i="1" dirty="0" smtClean="0"/>
          </a:p>
          <a:p>
            <a:pPr marL="0" indent="0">
              <a:buNone/>
            </a:pPr>
            <a:r>
              <a:rPr lang="en-US" i="1" dirty="0" smtClean="0"/>
              <a:t>Barn og </a:t>
            </a:r>
            <a:r>
              <a:rPr lang="en-US" i="1" dirty="0" err="1" smtClean="0"/>
              <a:t>unge</a:t>
            </a:r>
            <a:r>
              <a:rPr lang="en-US" i="1" dirty="0" smtClean="0"/>
              <a:t> </a:t>
            </a:r>
            <a:r>
              <a:rPr lang="en-US" i="1" dirty="0" err="1" smtClean="0"/>
              <a:t>har</a:t>
            </a:r>
            <a:r>
              <a:rPr lang="en-US" i="1" dirty="0" smtClean="0"/>
              <a:t> </a:t>
            </a:r>
            <a:r>
              <a:rPr lang="en-US" i="1" dirty="0" err="1" smtClean="0"/>
              <a:t>ingen</a:t>
            </a:r>
            <a:r>
              <a:rPr lang="en-US" i="1" dirty="0" smtClean="0"/>
              <a:t> </a:t>
            </a:r>
            <a:r>
              <a:rPr lang="en-US" i="1" dirty="0" err="1" smtClean="0"/>
              <a:t>lovefestet</a:t>
            </a:r>
            <a:r>
              <a:rPr lang="en-US" i="1" dirty="0" smtClean="0"/>
              <a:t> </a:t>
            </a:r>
            <a:r>
              <a:rPr lang="en-US" i="1" dirty="0" err="1" smtClean="0"/>
              <a:t>rett</a:t>
            </a:r>
            <a:r>
              <a:rPr lang="en-US" i="1" dirty="0" smtClean="0"/>
              <a:t> </a:t>
            </a:r>
            <a:r>
              <a:rPr lang="en-US" i="1" dirty="0" err="1" smtClean="0"/>
              <a:t>til</a:t>
            </a:r>
            <a:r>
              <a:rPr lang="en-US" i="1" dirty="0" smtClean="0"/>
              <a:t> </a:t>
            </a:r>
            <a:r>
              <a:rPr lang="en-US" i="1" dirty="0" err="1" smtClean="0"/>
              <a:t>medvirkning</a:t>
            </a:r>
            <a:r>
              <a:rPr lang="en-US" i="1" dirty="0" smtClean="0"/>
              <a:t>, men </a:t>
            </a:r>
            <a:r>
              <a:rPr lang="en-US" i="1" dirty="0" err="1" smtClean="0"/>
              <a:t>svært</a:t>
            </a:r>
            <a:r>
              <a:rPr lang="en-US" i="1" dirty="0" smtClean="0"/>
              <a:t> mange </a:t>
            </a:r>
            <a:r>
              <a:rPr lang="en-US" i="1" dirty="0" err="1" smtClean="0"/>
              <a:t>kommuner</a:t>
            </a:r>
            <a:r>
              <a:rPr lang="en-US" i="1" dirty="0" smtClean="0"/>
              <a:t> og </a:t>
            </a:r>
            <a:r>
              <a:rPr lang="en-US" i="1" dirty="0" err="1" smtClean="0"/>
              <a:t>fylkeskommuner</a:t>
            </a:r>
            <a:r>
              <a:rPr lang="en-US" i="1" dirty="0" smtClean="0"/>
              <a:t> </a:t>
            </a:r>
            <a:r>
              <a:rPr lang="en-US" i="1" dirty="0" err="1" smtClean="0"/>
              <a:t>har</a:t>
            </a:r>
            <a:r>
              <a:rPr lang="en-US" i="1" dirty="0" smtClean="0"/>
              <a:t> </a:t>
            </a:r>
            <a:r>
              <a:rPr lang="en-US" i="1" dirty="0" err="1" smtClean="0"/>
              <a:t>etablert</a:t>
            </a:r>
            <a:r>
              <a:rPr lang="en-US" i="1" dirty="0" smtClean="0"/>
              <a:t> </a:t>
            </a:r>
            <a:r>
              <a:rPr lang="en-US" i="1" dirty="0" err="1" smtClean="0"/>
              <a:t>barne</a:t>
            </a:r>
            <a:r>
              <a:rPr lang="en-US" i="1" dirty="0" smtClean="0"/>
              <a:t>- </a:t>
            </a:r>
            <a:r>
              <a:rPr lang="en-US" i="1" dirty="0"/>
              <a:t>og </a:t>
            </a:r>
            <a:r>
              <a:rPr lang="en-US" i="1" dirty="0" err="1"/>
              <a:t>ungdomsråd</a:t>
            </a:r>
            <a:r>
              <a:rPr lang="en-US" i="1" dirty="0"/>
              <a:t>, </a:t>
            </a:r>
            <a:r>
              <a:rPr lang="en-US" i="1" dirty="0" err="1"/>
              <a:t>eller</a:t>
            </a:r>
            <a:r>
              <a:rPr lang="en-US" i="1" dirty="0"/>
              <a:t> </a:t>
            </a:r>
            <a:r>
              <a:rPr lang="en-US" i="1" dirty="0" err="1"/>
              <a:t>ungdommens</a:t>
            </a:r>
            <a:r>
              <a:rPr lang="en-US" i="1" dirty="0"/>
              <a:t> </a:t>
            </a:r>
            <a:r>
              <a:rPr lang="en-US" i="1" dirty="0" err="1"/>
              <a:t>kommunestyre</a:t>
            </a:r>
            <a:r>
              <a:rPr lang="en-US" i="1" dirty="0"/>
              <a:t>/</a:t>
            </a:r>
            <a:r>
              <a:rPr lang="en-US" i="1" dirty="0" err="1"/>
              <a:t>fylkesting</a:t>
            </a:r>
            <a:r>
              <a:rPr lang="en-US" i="1" dirty="0"/>
              <a:t> </a:t>
            </a:r>
            <a:endParaRPr lang="nb-NO" dirty="0"/>
          </a:p>
        </p:txBody>
      </p:sp>
      <p:pic>
        <p:nvPicPr>
          <p:cNvPr id="4" name="Bilde 3" descr="ungdommens kommunestyr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217" y="2203319"/>
            <a:ext cx="4542451" cy="2903982"/>
          </a:xfrm>
          <a:prstGeom prst="rect">
            <a:avLst/>
          </a:prstGeom>
        </p:spPr>
      </p:pic>
    </p:spTree>
    <p:extLst>
      <p:ext uri="{BB962C8B-B14F-4D97-AF65-F5344CB8AC3E}">
        <p14:creationId xmlns:p14="http://schemas.microsoft.com/office/powerpoint/2010/main" val="354740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Hvordan involvere innbyggerne i beslutningsprosessen</a:t>
            </a:r>
            <a:r>
              <a:rPr lang="nb-NO" dirty="0" smtClean="0"/>
              <a:t>?</a:t>
            </a:r>
            <a:endParaRPr lang="nb-NO" dirty="0"/>
          </a:p>
        </p:txBody>
      </p:sp>
      <p:sp>
        <p:nvSpPr>
          <p:cNvPr id="3" name="Plassholder for innhold 2"/>
          <p:cNvSpPr>
            <a:spLocks noGrp="1"/>
          </p:cNvSpPr>
          <p:nvPr>
            <p:ph sz="quarter" idx="10"/>
          </p:nvPr>
        </p:nvSpPr>
        <p:spPr>
          <a:xfrm>
            <a:off x="457201" y="2314569"/>
            <a:ext cx="8229600" cy="3720104"/>
          </a:xfrm>
        </p:spPr>
        <p:txBody>
          <a:bodyPr/>
          <a:lstStyle/>
          <a:p>
            <a:pPr marL="0" indent="0">
              <a:buNone/>
            </a:pPr>
            <a:r>
              <a:rPr lang="nb-NO" dirty="0"/>
              <a:t>Komiteer etter kommuneloven § 10</a:t>
            </a:r>
          </a:p>
          <a:p>
            <a:r>
              <a:rPr lang="nb-NO" dirty="0"/>
              <a:t>Fleksibel organisering som åpner for andre aktører enn de folkevalgte</a:t>
            </a:r>
          </a:p>
          <a:p>
            <a:r>
              <a:rPr lang="nb-NO" dirty="0"/>
              <a:t>Kan gis enklere </a:t>
            </a:r>
            <a:r>
              <a:rPr lang="nb-NO" dirty="0" err="1"/>
              <a:t>saksbehandlingregler</a:t>
            </a:r>
            <a:endParaRPr lang="nb-NO" dirty="0"/>
          </a:p>
          <a:p>
            <a:r>
              <a:rPr lang="nb-NO" dirty="0"/>
              <a:t>Midlertidig varighet</a:t>
            </a:r>
          </a:p>
          <a:p>
            <a:r>
              <a:rPr lang="nb-NO" dirty="0"/>
              <a:t>Kan gis avgjørelsesmyndighet i enkeltsaker innenfor komiteens </a:t>
            </a:r>
            <a:r>
              <a:rPr lang="nb-NO" dirty="0" smtClean="0"/>
              <a:t>oppdrag</a:t>
            </a:r>
            <a:endParaRPr lang="nb-NO" dirty="0"/>
          </a:p>
        </p:txBody>
      </p:sp>
    </p:spTree>
    <p:extLst>
      <p:ext uri="{BB962C8B-B14F-4D97-AF65-F5344CB8AC3E}">
        <p14:creationId xmlns:p14="http://schemas.microsoft.com/office/powerpoint/2010/main" val="286843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Hvordan involvere innbyggerne i beslutningsprosessen?</a:t>
            </a:r>
            <a:endParaRPr lang="nb-NO" dirty="0"/>
          </a:p>
        </p:txBody>
      </p:sp>
      <p:sp>
        <p:nvSpPr>
          <p:cNvPr id="3" name="Plassholder for innhold 2"/>
          <p:cNvSpPr>
            <a:spLocks noGrp="1"/>
          </p:cNvSpPr>
          <p:nvPr>
            <p:ph sz="quarter" idx="10"/>
          </p:nvPr>
        </p:nvSpPr>
        <p:spPr>
          <a:xfrm>
            <a:off x="457201" y="2221861"/>
            <a:ext cx="8229600" cy="3720104"/>
          </a:xfrm>
        </p:spPr>
        <p:txBody>
          <a:bodyPr/>
          <a:lstStyle/>
          <a:p>
            <a:pPr marL="0" indent="0">
              <a:buNone/>
            </a:pPr>
            <a:r>
              <a:rPr lang="nb-NO" dirty="0"/>
              <a:t>Komiteer etter Kommunelovens § 10 </a:t>
            </a:r>
            <a:endParaRPr lang="nb-NO" dirty="0" smtClean="0"/>
          </a:p>
          <a:p>
            <a:pPr marL="0" indent="0">
              <a:buNone/>
            </a:pPr>
            <a:endParaRPr lang="nb-NO" dirty="0"/>
          </a:p>
          <a:p>
            <a:pPr marL="0" indent="0">
              <a:buNone/>
            </a:pPr>
            <a:r>
              <a:rPr lang="en-US" dirty="0" err="1" smtClean="0"/>
              <a:t>Gir</a:t>
            </a:r>
            <a:r>
              <a:rPr lang="en-US" dirty="0" smtClean="0"/>
              <a:t> </a:t>
            </a:r>
            <a:r>
              <a:rPr lang="en-US" dirty="0" err="1"/>
              <a:t>anledning</a:t>
            </a:r>
            <a:r>
              <a:rPr lang="en-US" dirty="0"/>
              <a:t> </a:t>
            </a:r>
            <a:r>
              <a:rPr lang="en-US" dirty="0" err="1"/>
              <a:t>til</a:t>
            </a:r>
            <a:r>
              <a:rPr lang="en-US" dirty="0"/>
              <a:t> å </a:t>
            </a:r>
            <a:r>
              <a:rPr lang="en-US" dirty="0" err="1"/>
              <a:t>velge</a:t>
            </a:r>
            <a:r>
              <a:rPr lang="en-US" dirty="0"/>
              <a:t> inn </a:t>
            </a:r>
            <a:r>
              <a:rPr lang="en-US" dirty="0" err="1"/>
              <a:t>andre</a:t>
            </a:r>
            <a:r>
              <a:rPr lang="en-US" dirty="0"/>
              <a:t> </a:t>
            </a:r>
            <a:r>
              <a:rPr lang="en-US" dirty="0" err="1"/>
              <a:t>relevante</a:t>
            </a:r>
            <a:r>
              <a:rPr lang="en-US" dirty="0"/>
              <a:t> </a:t>
            </a:r>
            <a:r>
              <a:rPr lang="en-US" dirty="0" err="1"/>
              <a:t>aktører</a:t>
            </a:r>
            <a:r>
              <a:rPr lang="en-US" dirty="0"/>
              <a:t> og </a:t>
            </a:r>
            <a:r>
              <a:rPr lang="en-US" dirty="0" err="1"/>
              <a:t>berørte</a:t>
            </a:r>
            <a:r>
              <a:rPr lang="en-US" dirty="0"/>
              <a:t> </a:t>
            </a:r>
            <a:r>
              <a:rPr lang="en-US" dirty="0" err="1"/>
              <a:t>parter</a:t>
            </a:r>
            <a:r>
              <a:rPr lang="en-US" dirty="0"/>
              <a:t> </a:t>
            </a:r>
            <a:r>
              <a:rPr lang="en-US" dirty="0" err="1"/>
              <a:t>fra</a:t>
            </a:r>
            <a:r>
              <a:rPr lang="en-US" dirty="0"/>
              <a:t> </a:t>
            </a:r>
            <a:r>
              <a:rPr lang="en-US" dirty="0" err="1"/>
              <a:t>lokalsamfunnet</a:t>
            </a:r>
            <a:endParaRPr lang="nb-NO" dirty="0" smtClean="0"/>
          </a:p>
          <a:p>
            <a:pPr marL="0" indent="0">
              <a:buNone/>
            </a:pPr>
            <a:endParaRPr lang="nb-NO" dirty="0"/>
          </a:p>
          <a:p>
            <a:r>
              <a:rPr lang="nb-NO" dirty="0" smtClean="0"/>
              <a:t>Nye ideer</a:t>
            </a:r>
          </a:p>
          <a:p>
            <a:r>
              <a:rPr lang="nb-NO" dirty="0" smtClean="0"/>
              <a:t>Ny kompetanse          </a:t>
            </a:r>
            <a:r>
              <a:rPr lang="nb-NO" dirty="0" err="1" smtClean="0"/>
              <a:t>Samskaping</a:t>
            </a:r>
            <a:endParaRPr lang="nb-NO" dirty="0" smtClean="0"/>
          </a:p>
          <a:p>
            <a:r>
              <a:rPr lang="nb-NO" dirty="0" smtClean="0"/>
              <a:t>Nye løsninger</a:t>
            </a:r>
            <a:endParaRPr lang="nb-NO" dirty="0"/>
          </a:p>
        </p:txBody>
      </p:sp>
      <p:sp>
        <p:nvSpPr>
          <p:cNvPr id="4" name="Høyre klammeparentes 3"/>
          <p:cNvSpPr/>
          <p:nvPr/>
        </p:nvSpPr>
        <p:spPr>
          <a:xfrm>
            <a:off x="3377410" y="4514959"/>
            <a:ext cx="373933" cy="10681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978258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66471" y="2326947"/>
            <a:ext cx="8229600" cy="4301606"/>
          </a:xfrm>
        </p:spPr>
        <p:txBody>
          <a:bodyPr>
            <a:normAutofit fontScale="92500" lnSpcReduction="20000"/>
          </a:bodyPr>
          <a:lstStyle/>
          <a:p>
            <a:pPr marL="0" indent="0">
              <a:buNone/>
            </a:pPr>
            <a:r>
              <a:rPr lang="nb-NO" dirty="0"/>
              <a:t>Nærdemokratiske ordninger</a:t>
            </a:r>
            <a:endParaRPr lang="en-US" dirty="0" smtClean="0"/>
          </a:p>
          <a:p>
            <a:pPr marL="0" indent="0">
              <a:buNone/>
            </a:pPr>
            <a:endParaRPr lang="en-US" dirty="0"/>
          </a:p>
          <a:p>
            <a:pPr marL="0" indent="0">
              <a:buNone/>
            </a:pPr>
            <a:r>
              <a:rPr lang="en-US" dirty="0" err="1" smtClean="0"/>
              <a:t>Dette</a:t>
            </a:r>
            <a:r>
              <a:rPr lang="en-US" dirty="0" smtClean="0"/>
              <a:t> </a:t>
            </a:r>
            <a:r>
              <a:rPr lang="en-US" dirty="0" err="1" smtClean="0"/>
              <a:t>er</a:t>
            </a:r>
            <a:r>
              <a:rPr lang="en-US" dirty="0" smtClean="0"/>
              <a:t> </a:t>
            </a:r>
            <a:r>
              <a:rPr lang="en-US" dirty="0" err="1"/>
              <a:t>en</a:t>
            </a:r>
            <a:r>
              <a:rPr lang="en-US" dirty="0"/>
              <a:t> </a:t>
            </a:r>
            <a:r>
              <a:rPr lang="en-US" dirty="0" err="1"/>
              <a:t>fellesbetegnelse</a:t>
            </a:r>
            <a:r>
              <a:rPr lang="en-US" dirty="0"/>
              <a:t> </a:t>
            </a:r>
            <a:r>
              <a:rPr lang="en-US" dirty="0" err="1"/>
              <a:t>på</a:t>
            </a:r>
            <a:r>
              <a:rPr lang="en-US" dirty="0"/>
              <a:t> </a:t>
            </a:r>
            <a:r>
              <a:rPr lang="en-US" dirty="0" err="1"/>
              <a:t>organer</a:t>
            </a:r>
            <a:r>
              <a:rPr lang="en-US" dirty="0"/>
              <a:t> </a:t>
            </a:r>
            <a:r>
              <a:rPr lang="en-US" dirty="0" err="1"/>
              <a:t>som</a:t>
            </a:r>
            <a:r>
              <a:rPr lang="en-US" dirty="0"/>
              <a:t> </a:t>
            </a:r>
            <a:r>
              <a:rPr lang="en-US" dirty="0" err="1"/>
              <a:t>omfatter</a:t>
            </a:r>
            <a:r>
              <a:rPr lang="en-US" dirty="0"/>
              <a:t> et </a:t>
            </a:r>
            <a:r>
              <a:rPr lang="en-US" dirty="0" err="1"/>
              <a:t>avgrenset</a:t>
            </a:r>
            <a:r>
              <a:rPr lang="en-US" dirty="0"/>
              <a:t> </a:t>
            </a:r>
            <a:r>
              <a:rPr lang="en-US" dirty="0" err="1"/>
              <a:t>geografisk</a:t>
            </a:r>
            <a:r>
              <a:rPr lang="en-US" dirty="0"/>
              <a:t> </a:t>
            </a:r>
            <a:r>
              <a:rPr lang="en-US" dirty="0" err="1"/>
              <a:t>område</a:t>
            </a:r>
            <a:r>
              <a:rPr lang="en-US" dirty="0"/>
              <a:t> </a:t>
            </a:r>
            <a:endParaRPr lang="en-US" dirty="0" smtClean="0"/>
          </a:p>
          <a:p>
            <a:pPr lvl="1"/>
            <a:r>
              <a:rPr lang="en-US" dirty="0" err="1"/>
              <a:t>plattform</a:t>
            </a:r>
            <a:r>
              <a:rPr lang="en-US" dirty="0"/>
              <a:t> for </a:t>
            </a:r>
            <a:r>
              <a:rPr lang="en-US" dirty="0" err="1"/>
              <a:t>deltakelse</a:t>
            </a:r>
            <a:r>
              <a:rPr lang="en-US" dirty="0"/>
              <a:t> og </a:t>
            </a:r>
            <a:r>
              <a:rPr lang="en-US" dirty="0" err="1"/>
              <a:t>engasjement</a:t>
            </a:r>
            <a:r>
              <a:rPr lang="en-US" dirty="0"/>
              <a:t> </a:t>
            </a:r>
            <a:endParaRPr lang="en-US" dirty="0" smtClean="0"/>
          </a:p>
          <a:p>
            <a:pPr lvl="1"/>
            <a:r>
              <a:rPr lang="en-US" dirty="0" err="1" smtClean="0"/>
              <a:t>ofte</a:t>
            </a:r>
            <a:r>
              <a:rPr lang="en-US" dirty="0" smtClean="0"/>
              <a:t> </a:t>
            </a:r>
            <a:r>
              <a:rPr lang="en-US" dirty="0" err="1" smtClean="0"/>
              <a:t>rådgivende</a:t>
            </a:r>
            <a:r>
              <a:rPr lang="en-US" dirty="0" smtClean="0"/>
              <a:t> </a:t>
            </a:r>
            <a:r>
              <a:rPr lang="en-US" dirty="0" err="1" smtClean="0"/>
              <a:t>uten</a:t>
            </a:r>
            <a:r>
              <a:rPr lang="en-US" dirty="0" smtClean="0"/>
              <a:t> </a:t>
            </a:r>
            <a:r>
              <a:rPr lang="en-US" dirty="0" err="1" smtClean="0"/>
              <a:t>beslutningsmyndighet</a:t>
            </a:r>
            <a:endParaRPr lang="en-US" dirty="0" smtClean="0"/>
          </a:p>
          <a:p>
            <a:pPr lvl="1"/>
            <a:r>
              <a:rPr lang="en-US" dirty="0" smtClean="0"/>
              <a:t>Men </a:t>
            </a:r>
            <a:r>
              <a:rPr lang="en-US" dirty="0" err="1" smtClean="0"/>
              <a:t>kan</a:t>
            </a:r>
            <a:r>
              <a:rPr lang="en-US" dirty="0" smtClean="0"/>
              <a:t> </a:t>
            </a:r>
            <a:r>
              <a:rPr lang="en-US" dirty="0" err="1" smtClean="0"/>
              <a:t>tildeles</a:t>
            </a:r>
            <a:r>
              <a:rPr lang="en-US" dirty="0" smtClean="0"/>
              <a:t> </a:t>
            </a:r>
            <a:r>
              <a:rPr lang="en-US" dirty="0" err="1" smtClean="0"/>
              <a:t>beslutningsmyndigeht</a:t>
            </a:r>
            <a:r>
              <a:rPr lang="en-US" dirty="0" smtClean="0"/>
              <a:t> og </a:t>
            </a:r>
            <a:r>
              <a:rPr lang="en-US" dirty="0" err="1" smtClean="0"/>
              <a:t>forvalte</a:t>
            </a:r>
            <a:r>
              <a:rPr lang="en-US" dirty="0" smtClean="0"/>
              <a:t> store </a:t>
            </a:r>
            <a:r>
              <a:rPr lang="en-US" dirty="0" err="1" smtClean="0"/>
              <a:t>ressurser</a:t>
            </a:r>
            <a:endParaRPr lang="en-US" dirty="0" smtClean="0"/>
          </a:p>
          <a:p>
            <a:pPr marL="57150" indent="0">
              <a:buNone/>
            </a:pPr>
            <a:r>
              <a:rPr lang="en-US" dirty="0" err="1" smtClean="0"/>
              <a:t>Eksempler</a:t>
            </a:r>
            <a:r>
              <a:rPr lang="en-US" dirty="0" smtClean="0"/>
              <a:t>: </a:t>
            </a:r>
          </a:p>
          <a:p>
            <a:pPr marL="800100" lvl="1"/>
            <a:r>
              <a:rPr lang="en-US" dirty="0" err="1" smtClean="0"/>
              <a:t>nærmiljøutvalg</a:t>
            </a:r>
            <a:endParaRPr lang="en-US" dirty="0" smtClean="0"/>
          </a:p>
          <a:p>
            <a:pPr marL="800100" lvl="1"/>
            <a:r>
              <a:rPr lang="en-US" dirty="0" err="1" smtClean="0"/>
              <a:t>lokalutvalg</a:t>
            </a:r>
            <a:r>
              <a:rPr lang="en-US" dirty="0" smtClean="0"/>
              <a:t> </a:t>
            </a:r>
          </a:p>
          <a:p>
            <a:pPr marL="800100" lvl="1"/>
            <a:r>
              <a:rPr lang="en-US" dirty="0" err="1" smtClean="0"/>
              <a:t>grendeutvalg</a:t>
            </a:r>
            <a:endParaRPr lang="en-US" dirty="0" smtClean="0"/>
          </a:p>
          <a:p>
            <a:pPr marL="0" indent="0">
              <a:buNone/>
            </a:pPr>
            <a:r>
              <a:rPr lang="en-US" dirty="0"/>
              <a:t>	</a:t>
            </a:r>
            <a:endParaRPr lang="nb-NO" dirty="0"/>
          </a:p>
        </p:txBody>
      </p:sp>
      <p:sp>
        <p:nvSpPr>
          <p:cNvPr id="4" name="Tittel 3"/>
          <p:cNvSpPr>
            <a:spLocks noGrp="1"/>
          </p:cNvSpPr>
          <p:nvPr>
            <p:ph type="title"/>
          </p:nvPr>
        </p:nvSpPr>
        <p:spPr/>
        <p:txBody>
          <a:bodyPr/>
          <a:lstStyle/>
          <a:p>
            <a:r>
              <a:rPr lang="nb-NO" dirty="0"/>
              <a:t>Hvordan involvere innbyggerne i beslutningsprosessen?</a:t>
            </a:r>
          </a:p>
        </p:txBody>
      </p:sp>
    </p:spTree>
    <p:extLst>
      <p:ext uri="{BB962C8B-B14F-4D97-AF65-F5344CB8AC3E}">
        <p14:creationId xmlns:p14="http://schemas.microsoft.com/office/powerpoint/2010/main" val="1063336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99"/>
            <a:ext cx="9744075" cy="876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normAutofit fontScale="90000"/>
          </a:bodyPr>
          <a:lstStyle/>
          <a:p>
            <a:r>
              <a:rPr lang="nb-NO" dirty="0" smtClean="0"/>
              <a:t/>
            </a:r>
            <a:br>
              <a:rPr lang="nb-NO" dirty="0" smtClean="0"/>
            </a:br>
            <a:r>
              <a:rPr lang="en-US" dirty="0" err="1"/>
              <a:t>Hvordan</a:t>
            </a:r>
            <a:r>
              <a:rPr lang="en-US" dirty="0"/>
              <a:t> </a:t>
            </a:r>
            <a:r>
              <a:rPr lang="en-US" dirty="0" err="1"/>
              <a:t>samhandle</a:t>
            </a:r>
            <a:r>
              <a:rPr lang="en-US" dirty="0"/>
              <a:t> med </a:t>
            </a:r>
            <a:r>
              <a:rPr lang="en-US" dirty="0" err="1"/>
              <a:t>frivilligheten</a:t>
            </a:r>
            <a:r>
              <a:rPr lang="en-US" dirty="0"/>
              <a:t>?</a:t>
            </a:r>
            <a:r>
              <a:rPr lang="nb-NO" dirty="0"/>
              <a:t/>
            </a:r>
            <a:br>
              <a:rPr lang="nb-NO" dirty="0"/>
            </a:br>
            <a:endParaRPr lang="nb-NO" dirty="0"/>
          </a:p>
        </p:txBody>
      </p:sp>
      <p:sp>
        <p:nvSpPr>
          <p:cNvPr id="3" name="Plassholder for innhold 2"/>
          <p:cNvSpPr>
            <a:spLocks noGrp="1"/>
          </p:cNvSpPr>
          <p:nvPr>
            <p:ph sz="quarter" idx="10"/>
          </p:nvPr>
        </p:nvSpPr>
        <p:spPr>
          <a:xfrm>
            <a:off x="457201" y="2082800"/>
            <a:ext cx="8229600" cy="4193463"/>
          </a:xfrm>
        </p:spPr>
        <p:txBody>
          <a:bodyPr>
            <a:normAutofit/>
          </a:bodyPr>
          <a:lstStyle/>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smtClean="0"/>
          </a:p>
          <a:p>
            <a:pPr marL="0" indent="0">
              <a:buNone/>
            </a:pPr>
            <a:r>
              <a:rPr lang="nb-NO" dirty="0" smtClean="0"/>
              <a:t>Utvikle en lokal frivillighetspolitikk.</a:t>
            </a:r>
          </a:p>
          <a:p>
            <a:pPr marL="0" indent="0">
              <a:buNone/>
            </a:pPr>
            <a:r>
              <a:rPr lang="nb-NO" dirty="0" smtClean="0"/>
              <a:t>Respekt for frivillighetens egenart. </a:t>
            </a:r>
          </a:p>
          <a:p>
            <a:pPr marL="0" indent="0">
              <a:buNone/>
            </a:pPr>
            <a:r>
              <a:rPr lang="nb-NO" dirty="0"/>
              <a:t>«Regler» for samspill og </a:t>
            </a:r>
            <a:r>
              <a:rPr lang="nb-NO" dirty="0" smtClean="0"/>
              <a:t>samarbeid</a:t>
            </a:r>
          </a:p>
          <a:p>
            <a:pPr marL="0" indent="0">
              <a:buNone/>
            </a:pPr>
            <a:endParaRPr lang="nb-NO" dirty="0" smtClean="0"/>
          </a:p>
        </p:txBody>
      </p:sp>
    </p:spTree>
    <p:extLst>
      <p:ext uri="{BB962C8B-B14F-4D97-AF65-F5344CB8AC3E}">
        <p14:creationId xmlns:p14="http://schemas.microsoft.com/office/powerpoint/2010/main" val="1720773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dirty="0"/>
              <a:t>Hvordan styre og lede i nettverk og partnerskap</a:t>
            </a:r>
            <a:r>
              <a:rPr lang="nb-NO" dirty="0" smtClean="0"/>
              <a:t>?</a:t>
            </a:r>
            <a:endParaRPr lang="nb-NO" dirty="0"/>
          </a:p>
        </p:txBody>
      </p:sp>
      <p:sp>
        <p:nvSpPr>
          <p:cNvPr id="3" name="Plassholder for innhold 2"/>
          <p:cNvSpPr>
            <a:spLocks noGrp="1"/>
          </p:cNvSpPr>
          <p:nvPr>
            <p:ph sz="quarter" idx="10"/>
          </p:nvPr>
        </p:nvSpPr>
        <p:spPr>
          <a:xfrm>
            <a:off x="457201" y="2345487"/>
            <a:ext cx="8229600" cy="3995671"/>
          </a:xfrm>
        </p:spPr>
        <p:txBody>
          <a:bodyPr>
            <a:normAutofit/>
          </a:bodyPr>
          <a:lstStyle/>
          <a:p>
            <a:pPr marL="0" indent="0">
              <a:buNone/>
            </a:pPr>
            <a:r>
              <a:rPr lang="nb-NO" dirty="0" smtClean="0"/>
              <a:t> </a:t>
            </a:r>
          </a:p>
          <a:p>
            <a:pPr marL="0" indent="0">
              <a:buNone/>
            </a:pPr>
            <a:endParaRPr lang="nb-NO" b="1" dirty="0"/>
          </a:p>
          <a:p>
            <a:r>
              <a:rPr lang="nb-NO" dirty="0" smtClean="0"/>
              <a:t>Sørg </a:t>
            </a:r>
            <a:r>
              <a:rPr lang="nb-NO" dirty="0"/>
              <a:t>for kontinuerlig demokratisk forankring </a:t>
            </a:r>
            <a:r>
              <a:rPr lang="nb-NO" dirty="0" smtClean="0"/>
              <a:t>med </a:t>
            </a:r>
            <a:r>
              <a:rPr lang="nb-NO" dirty="0"/>
              <a:t>klare </a:t>
            </a:r>
            <a:r>
              <a:rPr lang="nb-NO" dirty="0" smtClean="0"/>
              <a:t>rammer, </a:t>
            </a:r>
            <a:r>
              <a:rPr lang="nb-NO" dirty="0"/>
              <a:t>støtte og aktiv oppfølging.</a:t>
            </a:r>
          </a:p>
          <a:p>
            <a:r>
              <a:rPr lang="nb-NO" dirty="0" smtClean="0"/>
              <a:t>Spre </a:t>
            </a:r>
            <a:r>
              <a:rPr lang="nb-NO" dirty="0"/>
              <a:t>informasjon og entusiasme om samarbeidets prioriteringer og aktiviteter.</a:t>
            </a:r>
          </a:p>
          <a:p>
            <a:r>
              <a:rPr lang="nb-NO" dirty="0" smtClean="0"/>
              <a:t>Vær ærlig på hva som kan oppnås – på godt og vondt.</a:t>
            </a:r>
            <a:endParaRPr lang="nb-NO" dirty="0"/>
          </a:p>
          <a:p>
            <a:pPr marL="0" indent="0">
              <a:buNone/>
            </a:pPr>
            <a:endParaRPr lang="nb-NO" dirty="0"/>
          </a:p>
        </p:txBody>
      </p:sp>
      <p:sp>
        <p:nvSpPr>
          <p:cNvPr id="5" name="Tittel 1"/>
          <p:cNvSpPr txBox="1">
            <a:spLocks/>
          </p:cNvSpPr>
          <p:nvPr/>
        </p:nvSpPr>
        <p:spPr>
          <a:xfrm>
            <a:off x="457201" y="950687"/>
            <a:ext cx="8229600" cy="1132114"/>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kern="1200">
                <a:solidFill>
                  <a:srgbClr val="001046"/>
                </a:solidFill>
                <a:latin typeface="+mj-lt"/>
                <a:ea typeface="+mj-ea"/>
                <a:cs typeface="+mj-cs"/>
              </a:defRPr>
            </a:lvl1pPr>
          </a:lstStyle>
          <a:p>
            <a:endParaRPr lang="nb-NO" dirty="0"/>
          </a:p>
        </p:txBody>
      </p:sp>
    </p:spTree>
    <p:extLst>
      <p:ext uri="{BB962C8B-B14F-4D97-AF65-F5344CB8AC3E}">
        <p14:creationId xmlns:p14="http://schemas.microsoft.com/office/powerpoint/2010/main" val="2092195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Hvorfor</a:t>
            </a:r>
            <a:r>
              <a:rPr lang="en-US" dirty="0" smtClean="0"/>
              <a:t> </a:t>
            </a:r>
            <a:r>
              <a:rPr lang="en-US" dirty="0" err="1"/>
              <a:t>legge</a:t>
            </a:r>
            <a:r>
              <a:rPr lang="en-US" dirty="0"/>
              <a:t> </a:t>
            </a:r>
            <a:r>
              <a:rPr lang="en-US" dirty="0" err="1"/>
              <a:t>til</a:t>
            </a:r>
            <a:r>
              <a:rPr lang="en-US" dirty="0"/>
              <a:t> </a:t>
            </a:r>
            <a:r>
              <a:rPr lang="en-US" dirty="0" err="1"/>
              <a:t>rette</a:t>
            </a:r>
            <a:r>
              <a:rPr lang="en-US" dirty="0"/>
              <a:t> for </a:t>
            </a:r>
            <a:r>
              <a:rPr lang="en-US" dirty="0" err="1"/>
              <a:t>innovasjon</a:t>
            </a:r>
            <a:r>
              <a:rPr lang="en-US" dirty="0"/>
              <a:t> og </a:t>
            </a:r>
            <a:r>
              <a:rPr lang="en-US" dirty="0" err="1"/>
              <a:t>digitale</a:t>
            </a:r>
            <a:r>
              <a:rPr lang="en-US" dirty="0"/>
              <a:t> </a:t>
            </a:r>
            <a:r>
              <a:rPr lang="en-US" dirty="0" err="1"/>
              <a:t>løsninger</a:t>
            </a:r>
            <a:r>
              <a:rPr lang="en-US" dirty="0"/>
              <a:t>?</a:t>
            </a:r>
            <a:endParaRPr lang="nb-NO" dirty="0"/>
          </a:p>
        </p:txBody>
      </p:sp>
      <p:sp>
        <p:nvSpPr>
          <p:cNvPr id="3" name="Plassholder for innhold 2"/>
          <p:cNvSpPr>
            <a:spLocks noGrp="1"/>
          </p:cNvSpPr>
          <p:nvPr>
            <p:ph sz="quarter" idx="10"/>
          </p:nvPr>
        </p:nvSpPr>
        <p:spPr>
          <a:xfrm>
            <a:off x="457201" y="2305298"/>
            <a:ext cx="8229600" cy="3720104"/>
          </a:xfrm>
        </p:spPr>
        <p:txBody>
          <a:bodyPr>
            <a:normAutofit/>
          </a:bodyPr>
          <a:lstStyle/>
          <a:p>
            <a:pPr marL="0" indent="0">
              <a:buNone/>
            </a:pPr>
            <a:r>
              <a:rPr lang="nb-NO" dirty="0" smtClean="0"/>
              <a:t>Kommunesektoren står overfor en rekke store og komplekse samfunnsutfordringer:</a:t>
            </a:r>
          </a:p>
          <a:p>
            <a:pPr lvl="1"/>
            <a:r>
              <a:rPr lang="en-US" dirty="0" err="1"/>
              <a:t>stadig</a:t>
            </a:r>
            <a:r>
              <a:rPr lang="en-US" dirty="0"/>
              <a:t> </a:t>
            </a:r>
            <a:r>
              <a:rPr lang="en-US" dirty="0" err="1"/>
              <a:t>eldre</a:t>
            </a:r>
            <a:r>
              <a:rPr lang="en-US" dirty="0"/>
              <a:t> </a:t>
            </a:r>
            <a:r>
              <a:rPr lang="en-US" dirty="0" err="1"/>
              <a:t>befolkning</a:t>
            </a:r>
            <a:r>
              <a:rPr lang="en-US" dirty="0"/>
              <a:t> </a:t>
            </a:r>
            <a:endParaRPr lang="en-US" dirty="0" smtClean="0"/>
          </a:p>
          <a:p>
            <a:pPr lvl="1"/>
            <a:r>
              <a:rPr lang="nb-NO" dirty="0"/>
              <a:t>andelen av befolkningen som er i arbeidsdyktig </a:t>
            </a:r>
            <a:r>
              <a:rPr lang="nb-NO" dirty="0" smtClean="0"/>
              <a:t>alder blir </a:t>
            </a:r>
            <a:r>
              <a:rPr lang="nb-NO" dirty="0"/>
              <a:t>relativt sett </a:t>
            </a:r>
            <a:r>
              <a:rPr lang="nb-NO" dirty="0" smtClean="0"/>
              <a:t>mindre</a:t>
            </a:r>
            <a:endParaRPr lang="nb-NO" dirty="0"/>
          </a:p>
          <a:p>
            <a:pPr lvl="1"/>
            <a:r>
              <a:rPr lang="nb-NO" dirty="0" smtClean="0"/>
              <a:t>Kamp om kompetansen</a:t>
            </a:r>
          </a:p>
          <a:p>
            <a:pPr lvl="1"/>
            <a:r>
              <a:rPr lang="nb-NO" dirty="0" smtClean="0"/>
              <a:t>Flyttemønster</a:t>
            </a:r>
          </a:p>
          <a:p>
            <a:pPr lvl="1"/>
            <a:r>
              <a:rPr lang="nb-NO" dirty="0" smtClean="0"/>
              <a:t>Begrensede økonomiske rammer</a:t>
            </a:r>
          </a:p>
          <a:p>
            <a:pPr marL="57150" indent="0">
              <a:buNone/>
            </a:pPr>
            <a:endParaRPr lang="nb-NO" dirty="0" smtClean="0"/>
          </a:p>
          <a:p>
            <a:pPr marL="457200" lvl="1" indent="0">
              <a:buNone/>
            </a:pPr>
            <a:endParaRPr lang="nb-NO" dirty="0"/>
          </a:p>
          <a:p>
            <a:pPr lvl="1"/>
            <a:endParaRPr lang="nb-NO"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078" y="3981449"/>
            <a:ext cx="3026547"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442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6858000"/>
          </a:xfrm>
          <a:prstGeom prst="rect">
            <a:avLst/>
          </a:prstGeom>
          <a:solidFill>
            <a:srgbClr val="C9E6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Rektangel 1"/>
          <p:cNvSpPr/>
          <p:nvPr/>
        </p:nvSpPr>
        <p:spPr>
          <a:xfrm>
            <a:off x="1181436" y="2195231"/>
            <a:ext cx="6957894" cy="3108544"/>
          </a:xfrm>
          <a:prstGeom prst="rect">
            <a:avLst/>
          </a:prstGeom>
        </p:spPr>
        <p:txBody>
          <a:bodyPr wrap="square">
            <a:spAutoFit/>
          </a:bodyPr>
          <a:lstStyle/>
          <a:p>
            <a:r>
              <a:rPr lang="nb-NO" sz="2800" dirty="0" smtClean="0"/>
              <a:t>Hvis </a:t>
            </a:r>
            <a:r>
              <a:rPr lang="nb-NO" sz="2800" dirty="0"/>
              <a:t>dere i kommunestyret har store ambisjoner om å satse mer på hjemmebasert omsorg framfor institusjonsomsorg, er det avgjørende at innbyggerne blir medspillere og blir motiverte til å endre sine holdninger til hva som er god omsorg.</a:t>
            </a:r>
          </a:p>
        </p:txBody>
      </p:sp>
      <p:cxnSp>
        <p:nvCxnSpPr>
          <p:cNvPr id="6" name="Rett linje 5"/>
          <p:cNvCxnSpPr/>
          <p:nvPr/>
        </p:nvCxnSpPr>
        <p:spPr>
          <a:xfrm>
            <a:off x="3665326" y="1684361"/>
            <a:ext cx="181334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kstSylinder 6"/>
          <p:cNvSpPr txBox="1"/>
          <p:nvPr/>
        </p:nvSpPr>
        <p:spPr>
          <a:xfrm>
            <a:off x="3665326" y="1173455"/>
            <a:ext cx="1813349" cy="369332"/>
          </a:xfrm>
          <a:prstGeom prst="rect">
            <a:avLst/>
          </a:prstGeom>
          <a:noFill/>
        </p:spPr>
        <p:txBody>
          <a:bodyPr wrap="square" rtlCol="0">
            <a:spAutoFit/>
          </a:bodyPr>
          <a:lstStyle/>
          <a:p>
            <a:pPr algn="ctr"/>
            <a:r>
              <a:rPr lang="nb-NO" dirty="0" smtClean="0">
                <a:solidFill>
                  <a:srgbClr val="008CD3"/>
                </a:solidFill>
              </a:rPr>
              <a:t>EKSEMPEL</a:t>
            </a:r>
            <a:endParaRPr lang="nb-NO" dirty="0">
              <a:solidFill>
                <a:srgbClr val="008CD3"/>
              </a:solidFill>
            </a:endParaRPr>
          </a:p>
        </p:txBody>
      </p:sp>
    </p:spTree>
    <p:extLst>
      <p:ext uri="{BB962C8B-B14F-4D97-AF65-F5344CB8AC3E}">
        <p14:creationId xmlns:p14="http://schemas.microsoft.com/office/powerpoint/2010/main" val="141579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roest_glea_toerrfisk00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3431" y="0"/>
            <a:ext cx="4950569" cy="6858000"/>
          </a:xfrm>
          <a:prstGeom prst="rect">
            <a:avLst/>
          </a:prstGeom>
        </p:spPr>
      </p:pic>
      <p:sp>
        <p:nvSpPr>
          <p:cNvPr id="4" name="Rektangel 3"/>
          <p:cNvSpPr/>
          <p:nvPr/>
        </p:nvSpPr>
        <p:spPr>
          <a:xfrm>
            <a:off x="0" y="0"/>
            <a:ext cx="4194226" cy="6858000"/>
          </a:xfrm>
          <a:prstGeom prst="rect">
            <a:avLst/>
          </a:prstGeom>
          <a:solidFill>
            <a:srgbClr val="008CD3">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8CD3"/>
              </a:solidFill>
            </a:endParaRPr>
          </a:p>
        </p:txBody>
      </p:sp>
      <p:sp>
        <p:nvSpPr>
          <p:cNvPr id="6" name="TekstSylinder 5"/>
          <p:cNvSpPr txBox="1"/>
          <p:nvPr/>
        </p:nvSpPr>
        <p:spPr>
          <a:xfrm>
            <a:off x="501740" y="1524428"/>
            <a:ext cx="3422560" cy="4759766"/>
          </a:xfrm>
          <a:prstGeom prst="rect">
            <a:avLst/>
          </a:prstGeom>
          <a:noFill/>
        </p:spPr>
        <p:txBody>
          <a:bodyPr wrap="square" rtlCol="0">
            <a:spAutoFit/>
          </a:bodyPr>
          <a:lstStyle/>
          <a:p>
            <a:pPr marL="285750" indent="-285750">
              <a:lnSpc>
                <a:spcPct val="130000"/>
              </a:lnSpc>
              <a:buFont typeface="Arial"/>
              <a:buChar char="•"/>
            </a:pPr>
            <a:r>
              <a:rPr lang="nb-NO" dirty="0">
                <a:solidFill>
                  <a:schemeClr val="bg1"/>
                </a:solidFill>
              </a:rPr>
              <a:t>Folkevalgt lederskap i kommunen som samfunn</a:t>
            </a:r>
            <a:br>
              <a:rPr lang="nb-NO" dirty="0">
                <a:solidFill>
                  <a:schemeClr val="bg1"/>
                </a:solidFill>
              </a:rPr>
            </a:br>
            <a:endParaRPr lang="nb-NO" dirty="0">
              <a:solidFill>
                <a:schemeClr val="bg1"/>
              </a:solidFill>
            </a:endParaRPr>
          </a:p>
          <a:p>
            <a:pPr marL="285750" indent="-285750">
              <a:lnSpc>
                <a:spcPct val="130000"/>
              </a:lnSpc>
              <a:buFont typeface="Arial"/>
              <a:buChar char="•"/>
            </a:pPr>
            <a:r>
              <a:rPr lang="nb-NO" dirty="0">
                <a:solidFill>
                  <a:schemeClr val="bg1"/>
                </a:solidFill>
              </a:rPr>
              <a:t>Hvordan involvere innbyggerne?</a:t>
            </a:r>
            <a:br>
              <a:rPr lang="nb-NO" dirty="0">
                <a:solidFill>
                  <a:schemeClr val="bg1"/>
                </a:solidFill>
              </a:rPr>
            </a:br>
            <a:endParaRPr lang="nb-NO" dirty="0">
              <a:solidFill>
                <a:schemeClr val="bg1"/>
              </a:solidFill>
            </a:endParaRPr>
          </a:p>
          <a:p>
            <a:pPr marL="285750" indent="-285750">
              <a:lnSpc>
                <a:spcPct val="130000"/>
              </a:lnSpc>
              <a:buFont typeface="Arial"/>
              <a:buChar char="•"/>
            </a:pPr>
            <a:r>
              <a:rPr lang="nb-NO" dirty="0">
                <a:solidFill>
                  <a:schemeClr val="bg1"/>
                </a:solidFill>
              </a:rPr>
              <a:t>Hvordan samhandle med frivilligheten?</a:t>
            </a:r>
            <a:br>
              <a:rPr lang="nb-NO" dirty="0">
                <a:solidFill>
                  <a:schemeClr val="bg1"/>
                </a:solidFill>
              </a:rPr>
            </a:br>
            <a:endParaRPr lang="nb-NO" dirty="0">
              <a:solidFill>
                <a:schemeClr val="bg1"/>
              </a:solidFill>
            </a:endParaRPr>
          </a:p>
          <a:p>
            <a:pPr marL="285750" indent="-285750">
              <a:lnSpc>
                <a:spcPct val="130000"/>
              </a:lnSpc>
              <a:buFont typeface="Arial"/>
              <a:buChar char="•"/>
            </a:pPr>
            <a:r>
              <a:rPr lang="nb-NO" dirty="0">
                <a:solidFill>
                  <a:schemeClr val="bg1"/>
                </a:solidFill>
              </a:rPr>
              <a:t>Hvordan styre og lede i nettverk og partnerskap?</a:t>
            </a:r>
            <a:br>
              <a:rPr lang="nb-NO" dirty="0">
                <a:solidFill>
                  <a:schemeClr val="bg1"/>
                </a:solidFill>
              </a:rPr>
            </a:br>
            <a:endParaRPr lang="nb-NO" dirty="0">
              <a:solidFill>
                <a:schemeClr val="bg1"/>
              </a:solidFill>
            </a:endParaRPr>
          </a:p>
          <a:p>
            <a:pPr marL="285750" indent="-285750">
              <a:lnSpc>
                <a:spcPct val="130000"/>
              </a:lnSpc>
              <a:buFont typeface="Arial"/>
              <a:buChar char="•"/>
            </a:pPr>
            <a:r>
              <a:rPr lang="nb-NO" dirty="0">
                <a:solidFill>
                  <a:schemeClr val="bg1"/>
                </a:solidFill>
              </a:rPr>
              <a:t>Innovasjon og digitale løsninger</a:t>
            </a:r>
          </a:p>
        </p:txBody>
      </p:sp>
      <p:sp>
        <p:nvSpPr>
          <p:cNvPr id="7" name="TekstSylinder 6"/>
          <p:cNvSpPr txBox="1"/>
          <p:nvPr/>
        </p:nvSpPr>
        <p:spPr>
          <a:xfrm>
            <a:off x="580135" y="873712"/>
            <a:ext cx="3237786" cy="369332"/>
          </a:xfrm>
          <a:prstGeom prst="rect">
            <a:avLst/>
          </a:prstGeom>
          <a:noFill/>
        </p:spPr>
        <p:txBody>
          <a:bodyPr wrap="square" rtlCol="0">
            <a:spAutoFit/>
          </a:bodyPr>
          <a:lstStyle/>
          <a:p>
            <a:r>
              <a:rPr lang="nb-NO" dirty="0">
                <a:solidFill>
                  <a:schemeClr val="bg1"/>
                </a:solidFill>
              </a:rPr>
              <a:t>DELKAPITLER</a:t>
            </a:r>
            <a:endParaRPr lang="nb-NO"/>
          </a:p>
        </p:txBody>
      </p:sp>
    </p:spTree>
    <p:extLst>
      <p:ext uri="{BB962C8B-B14F-4D97-AF65-F5344CB8AC3E}">
        <p14:creationId xmlns:p14="http://schemas.microsoft.com/office/powerpoint/2010/main" val="1683312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0183" y="9525"/>
            <a:ext cx="9144000" cy="6858000"/>
          </a:xfrm>
          <a:prstGeom prst="rect">
            <a:avLst/>
          </a:prstGeom>
          <a:solidFill>
            <a:srgbClr val="C9E6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4" name="Rett linje 3"/>
          <p:cNvCxnSpPr/>
          <p:nvPr/>
        </p:nvCxnSpPr>
        <p:spPr>
          <a:xfrm>
            <a:off x="3665326" y="1684361"/>
            <a:ext cx="181334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kstSylinder 4"/>
          <p:cNvSpPr txBox="1"/>
          <p:nvPr/>
        </p:nvSpPr>
        <p:spPr>
          <a:xfrm>
            <a:off x="3665326" y="1173455"/>
            <a:ext cx="1813349" cy="369332"/>
          </a:xfrm>
          <a:prstGeom prst="rect">
            <a:avLst/>
          </a:prstGeom>
          <a:noFill/>
        </p:spPr>
        <p:txBody>
          <a:bodyPr wrap="square" rtlCol="0">
            <a:spAutoFit/>
          </a:bodyPr>
          <a:lstStyle/>
          <a:p>
            <a:pPr algn="ctr"/>
            <a:r>
              <a:rPr lang="nb-NO" dirty="0" smtClean="0">
                <a:solidFill>
                  <a:srgbClr val="008CD3"/>
                </a:solidFill>
              </a:rPr>
              <a:t>EKSEMPEL</a:t>
            </a:r>
            <a:endParaRPr lang="nb-NO" dirty="0">
              <a:solidFill>
                <a:srgbClr val="008CD3"/>
              </a:solidFill>
            </a:endParaRPr>
          </a:p>
        </p:txBody>
      </p:sp>
      <p:sp>
        <p:nvSpPr>
          <p:cNvPr id="2" name="Rektangel 1"/>
          <p:cNvSpPr/>
          <p:nvPr/>
        </p:nvSpPr>
        <p:spPr>
          <a:xfrm>
            <a:off x="1031733" y="2198413"/>
            <a:ext cx="7468196" cy="3108544"/>
          </a:xfrm>
          <a:prstGeom prst="rect">
            <a:avLst/>
          </a:prstGeom>
        </p:spPr>
        <p:txBody>
          <a:bodyPr wrap="square">
            <a:spAutoFit/>
          </a:bodyPr>
          <a:lstStyle/>
          <a:p>
            <a:r>
              <a:rPr lang="nb-NO" sz="2800" dirty="0" smtClean="0"/>
              <a:t>Lokalt </a:t>
            </a:r>
            <a:r>
              <a:rPr lang="nb-NO" sz="2800" dirty="0"/>
              <a:t>ønsker dere å bidra til det grønne skiftet ved å legge til rette for at innbyggerne reiser kollektivt, sykler eller går. Det hjelper ikke å bevilge penger til et bedre kollektivtilbud eller bygge gang- og sykkelveier dersom dere ikke får innbyggerne til å parkere privatbilen.</a:t>
            </a:r>
          </a:p>
        </p:txBody>
      </p:sp>
    </p:spTree>
    <p:extLst>
      <p:ext uri="{BB962C8B-B14F-4D97-AF65-F5344CB8AC3E}">
        <p14:creationId xmlns:p14="http://schemas.microsoft.com/office/powerpoint/2010/main" val="236215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98169" y="2196034"/>
            <a:ext cx="8133915" cy="3110751"/>
          </a:xfrm>
        </p:spPr>
        <p:txBody>
          <a:bodyPr/>
          <a:lstStyle/>
          <a:p>
            <a:r>
              <a:rPr lang="nb-NO" dirty="0" smtClean="0"/>
              <a:t>«Dagens løsninger er ikke alltid gode nok i framtiden – enten fordi innbyggerne forventer noe annet, eller fordi økonomien eller samfunns-utviklingen tvinger fram nye løsninger.»</a:t>
            </a:r>
            <a:endParaRPr lang="nb-NO" dirty="0"/>
          </a:p>
        </p:txBody>
      </p:sp>
    </p:spTree>
    <p:extLst>
      <p:ext uri="{BB962C8B-B14F-4D97-AF65-F5344CB8AC3E}">
        <p14:creationId xmlns:p14="http://schemas.microsoft.com/office/powerpoint/2010/main" val="132041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6858000"/>
          </a:xfrm>
          <a:prstGeom prst="rect">
            <a:avLst/>
          </a:prstGeom>
          <a:solidFill>
            <a:srgbClr val="C9E6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descr="ikon sporsmalsteg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718" y="708121"/>
            <a:ext cx="1044361" cy="1044361"/>
          </a:xfrm>
          <a:prstGeom prst="rect">
            <a:avLst/>
          </a:prstGeom>
        </p:spPr>
      </p:pic>
      <p:sp>
        <p:nvSpPr>
          <p:cNvPr id="5" name="TekstSylinder 4"/>
          <p:cNvSpPr txBox="1"/>
          <p:nvPr/>
        </p:nvSpPr>
        <p:spPr>
          <a:xfrm>
            <a:off x="2141441" y="954554"/>
            <a:ext cx="4523492" cy="369332"/>
          </a:xfrm>
          <a:prstGeom prst="rect">
            <a:avLst/>
          </a:prstGeom>
          <a:noFill/>
        </p:spPr>
        <p:txBody>
          <a:bodyPr wrap="square" rtlCol="0">
            <a:spAutoFit/>
          </a:bodyPr>
          <a:lstStyle/>
          <a:p>
            <a:r>
              <a:rPr lang="nb-NO" dirty="0">
                <a:solidFill>
                  <a:srgbClr val="008CD3"/>
                </a:solidFill>
              </a:rPr>
              <a:t>TIL DISKUSJON OG REFLEKSJON</a:t>
            </a:r>
          </a:p>
        </p:txBody>
      </p:sp>
      <p:cxnSp>
        <p:nvCxnSpPr>
          <p:cNvPr id="6" name="Rett linje 5"/>
          <p:cNvCxnSpPr/>
          <p:nvPr/>
        </p:nvCxnSpPr>
        <p:spPr>
          <a:xfrm>
            <a:off x="2141441" y="1567991"/>
            <a:ext cx="7078016" cy="0"/>
          </a:xfrm>
          <a:prstGeom prst="line">
            <a:avLst/>
          </a:prstGeom>
          <a:ln>
            <a:solidFill>
              <a:srgbClr val="008CD3"/>
            </a:solidFill>
          </a:ln>
          <a:effectLst/>
        </p:spPr>
        <p:style>
          <a:lnRef idx="2">
            <a:schemeClr val="accent1"/>
          </a:lnRef>
          <a:fillRef idx="0">
            <a:schemeClr val="accent1"/>
          </a:fillRef>
          <a:effectRef idx="1">
            <a:schemeClr val="accent1"/>
          </a:effectRef>
          <a:fontRef idx="minor">
            <a:schemeClr val="tx1"/>
          </a:fontRef>
        </p:style>
      </p:cxnSp>
      <p:sp>
        <p:nvSpPr>
          <p:cNvPr id="7" name="TekstSylinder 6"/>
          <p:cNvSpPr txBox="1"/>
          <p:nvPr/>
        </p:nvSpPr>
        <p:spPr>
          <a:xfrm>
            <a:off x="2141441" y="1862216"/>
            <a:ext cx="6776595" cy="4585870"/>
          </a:xfrm>
          <a:prstGeom prst="rect">
            <a:avLst/>
          </a:prstGeom>
          <a:noFill/>
        </p:spPr>
        <p:txBody>
          <a:bodyPr wrap="square" numCol="2" rtlCol="0">
            <a:spAutoFit/>
          </a:bodyPr>
          <a:lstStyle/>
          <a:p>
            <a:pPr marL="342900" indent="-342900">
              <a:buFont typeface="Arial"/>
              <a:buChar char="•"/>
            </a:pPr>
            <a:r>
              <a:rPr lang="nb-NO" sz="2000" baseline="30000" dirty="0"/>
              <a:t>Hvordan kan dere få innbyggerne engasjert i kommune- eller fylkestingspolitikken?</a:t>
            </a:r>
          </a:p>
          <a:p>
            <a:pPr marL="342900" indent="-342900">
              <a:buFont typeface="Arial"/>
              <a:buChar char="•"/>
            </a:pPr>
            <a:r>
              <a:rPr lang="nb-NO" sz="2000" baseline="30000" dirty="0"/>
              <a:t>Hva er en vellykket innbyggerinvolvering i din kommune eller i </a:t>
            </a:r>
            <a:br>
              <a:rPr lang="nb-NO" sz="2000" baseline="30000" dirty="0"/>
            </a:br>
            <a:r>
              <a:rPr lang="nb-NO" sz="2000" baseline="30000" dirty="0"/>
              <a:t>ditt fylke?</a:t>
            </a:r>
          </a:p>
          <a:p>
            <a:pPr marL="342900" indent="-342900">
              <a:buFont typeface="Arial"/>
              <a:buChar char="•"/>
            </a:pPr>
            <a:r>
              <a:rPr lang="nb-NO" sz="2000" baseline="30000" dirty="0"/>
              <a:t>Hvordan kan dere legge til rette slik at innbyggerne opplever at dere er lydhøre for deres innspill?</a:t>
            </a:r>
          </a:p>
          <a:p>
            <a:pPr marL="342900" indent="-342900">
              <a:buFont typeface="Arial"/>
              <a:buChar char="•"/>
            </a:pPr>
            <a:r>
              <a:rPr lang="nb-NO" sz="2000" baseline="30000" dirty="0"/>
              <a:t>Hvordan kan dere bruke sosiale medier for å styrke </a:t>
            </a:r>
            <a:br>
              <a:rPr lang="nb-NO" sz="2000" baseline="30000" dirty="0"/>
            </a:br>
            <a:r>
              <a:rPr lang="nb-NO" sz="2000" baseline="30000" dirty="0"/>
              <a:t>lokaldemokratiet?</a:t>
            </a:r>
          </a:p>
          <a:p>
            <a:pPr marL="342900" indent="-342900">
              <a:buFont typeface="Arial"/>
              <a:buChar char="•"/>
            </a:pPr>
            <a:r>
              <a:rPr lang="nb-NO" sz="2000" baseline="30000" dirty="0"/>
              <a:t>Hvilke fallgruver finnes?</a:t>
            </a:r>
          </a:p>
          <a:p>
            <a:pPr marL="342900" indent="-342900">
              <a:buFont typeface="Arial"/>
              <a:buChar char="•"/>
            </a:pPr>
            <a:r>
              <a:rPr lang="nb-NO" sz="2000" baseline="30000" dirty="0"/>
              <a:t>Hvilke rollekonflikter kan oppstå når folkevalgte bruker </a:t>
            </a:r>
            <a:br>
              <a:rPr lang="nb-NO" sz="2000" baseline="30000" dirty="0"/>
            </a:br>
            <a:r>
              <a:rPr lang="nb-NO" sz="2000" baseline="30000" dirty="0"/>
              <a:t>sosiale medier?</a:t>
            </a:r>
          </a:p>
          <a:p>
            <a:pPr marL="342900" indent="-342900">
              <a:buFont typeface="Arial"/>
              <a:buChar char="•"/>
            </a:pPr>
            <a:r>
              <a:rPr lang="nb-NO" sz="2000" baseline="30000" dirty="0"/>
              <a:t>Hvilke historier fra kommunen egner seg for deling i </a:t>
            </a:r>
            <a:br>
              <a:rPr lang="nb-NO" sz="2000" baseline="30000" dirty="0"/>
            </a:br>
            <a:r>
              <a:rPr lang="nb-NO" sz="2000" baseline="30000" dirty="0"/>
              <a:t>sosiale medier?</a:t>
            </a:r>
          </a:p>
          <a:p>
            <a:pPr marL="342900" indent="-342900">
              <a:buFont typeface="Arial"/>
              <a:buChar char="•"/>
            </a:pPr>
            <a:r>
              <a:rPr lang="nb-NO" sz="2000" baseline="30000" dirty="0"/>
              <a:t>Hvor har dere behov for innovasjon?</a:t>
            </a:r>
          </a:p>
          <a:p>
            <a:pPr marL="342900" indent="-342900">
              <a:buFont typeface="Arial"/>
              <a:buChar char="•"/>
            </a:pPr>
            <a:r>
              <a:rPr lang="nb-NO" sz="2000" baseline="30000" dirty="0"/>
              <a:t>Hvordan bygger dere innovasjonskapasitet og innovasjonsevne?</a:t>
            </a:r>
          </a:p>
          <a:p>
            <a:pPr marL="342900" indent="-342900">
              <a:buFont typeface="Arial"/>
              <a:buChar char="•"/>
            </a:pPr>
            <a:r>
              <a:rPr lang="nb-NO" sz="2000" baseline="30000" dirty="0"/>
              <a:t>I hvilken grad har dere realisert innovasjonspotensialet? Hvordan kan dere som folkevalgte legge til rette for innovasjon og </a:t>
            </a:r>
            <a:br>
              <a:rPr lang="nb-NO" sz="2000" baseline="30000" dirty="0"/>
            </a:br>
            <a:r>
              <a:rPr lang="nb-NO" sz="2000" baseline="30000" dirty="0"/>
              <a:t>nytenkning?</a:t>
            </a:r>
          </a:p>
          <a:p>
            <a:pPr marL="342900" indent="-342900">
              <a:buFont typeface="Arial"/>
              <a:buChar char="•"/>
            </a:pPr>
            <a:r>
              <a:rPr lang="nb-NO" sz="2000" baseline="30000" dirty="0"/>
              <a:t>Hvordan kan dere folkevalgte sikre at digitalisering fører til effektivisering, innsparing og bedre tjenester for innbyggerne?</a:t>
            </a:r>
          </a:p>
          <a:p>
            <a:pPr marL="342900" indent="-342900">
              <a:buFont typeface="Arial"/>
              <a:buChar char="•"/>
            </a:pPr>
            <a:r>
              <a:rPr lang="nb-NO" sz="2000" baseline="30000" dirty="0"/>
              <a:t>Diskuter hvordan dere kan få til et godt samspill med administrasjonen og en god samhandling med innbyggere, næringsliv og frivillig sektor i prosessen fram til beslutning. </a:t>
            </a:r>
          </a:p>
        </p:txBody>
      </p:sp>
    </p:spTree>
    <p:extLst>
      <p:ext uri="{BB962C8B-B14F-4D97-AF65-F5344CB8AC3E}">
        <p14:creationId xmlns:p14="http://schemas.microsoft.com/office/powerpoint/2010/main" val="3169916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KS – kommunesektorens organisasjon</a:t>
            </a:r>
            <a:endParaRPr lang="nb-NO" dirty="0"/>
          </a:p>
        </p:txBody>
      </p:sp>
    </p:spTree>
    <p:extLst>
      <p:ext uri="{BB962C8B-B14F-4D97-AF65-F5344CB8AC3E}">
        <p14:creationId xmlns:p14="http://schemas.microsoft.com/office/powerpoint/2010/main" val="1837896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4194226" cy="6858000"/>
          </a:xfrm>
          <a:prstGeom prst="rect">
            <a:avLst/>
          </a:prstGeom>
          <a:solidFill>
            <a:srgbClr val="008CD3">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8CD3"/>
              </a:solidFill>
            </a:endParaRPr>
          </a:p>
        </p:txBody>
      </p:sp>
      <p:sp>
        <p:nvSpPr>
          <p:cNvPr id="6" name="TekstSylinder 5"/>
          <p:cNvSpPr txBox="1"/>
          <p:nvPr/>
        </p:nvSpPr>
        <p:spPr>
          <a:xfrm>
            <a:off x="501740" y="2007028"/>
            <a:ext cx="3237786" cy="2959272"/>
          </a:xfrm>
          <a:prstGeom prst="rect">
            <a:avLst/>
          </a:prstGeom>
          <a:noFill/>
        </p:spPr>
        <p:txBody>
          <a:bodyPr wrap="square" rtlCol="0">
            <a:spAutoFit/>
          </a:bodyPr>
          <a:lstStyle/>
          <a:p>
            <a:pPr marL="285750" indent="-285750">
              <a:lnSpc>
                <a:spcPct val="130000"/>
              </a:lnSpc>
              <a:buFont typeface="Arial"/>
              <a:buChar char="•"/>
            </a:pPr>
            <a:r>
              <a:rPr lang="nb-NO" dirty="0">
                <a:solidFill>
                  <a:schemeClr val="bg1"/>
                </a:solidFill>
              </a:rPr>
              <a:t>Hvilke roller har KS?</a:t>
            </a:r>
            <a:br>
              <a:rPr lang="nb-NO" dirty="0">
                <a:solidFill>
                  <a:schemeClr val="bg1"/>
                </a:solidFill>
              </a:rPr>
            </a:br>
            <a:endParaRPr lang="nb-NO" dirty="0">
              <a:solidFill>
                <a:schemeClr val="bg1"/>
              </a:solidFill>
            </a:endParaRPr>
          </a:p>
          <a:p>
            <a:pPr marL="285750" indent="-285750">
              <a:lnSpc>
                <a:spcPct val="130000"/>
              </a:lnSpc>
              <a:buFont typeface="Arial"/>
              <a:buChar char="•"/>
            </a:pPr>
            <a:r>
              <a:rPr lang="nb-NO" dirty="0">
                <a:solidFill>
                  <a:schemeClr val="bg1"/>
                </a:solidFill>
              </a:rPr>
              <a:t>KS styres av medlemmene</a:t>
            </a:r>
            <a:br>
              <a:rPr lang="nb-NO" dirty="0">
                <a:solidFill>
                  <a:schemeClr val="bg1"/>
                </a:solidFill>
              </a:rPr>
            </a:br>
            <a:endParaRPr lang="nb-NO" dirty="0">
              <a:solidFill>
                <a:schemeClr val="bg1"/>
              </a:solidFill>
            </a:endParaRPr>
          </a:p>
          <a:p>
            <a:pPr marL="285750" indent="-285750">
              <a:lnSpc>
                <a:spcPct val="130000"/>
              </a:lnSpc>
              <a:buFont typeface="Arial"/>
              <a:buChar char="•"/>
            </a:pPr>
            <a:r>
              <a:rPr lang="nb-NO" dirty="0">
                <a:solidFill>
                  <a:schemeClr val="bg1"/>
                </a:solidFill>
              </a:rPr>
              <a:t>KS-konsernet består av mer enn KS</a:t>
            </a:r>
            <a:br>
              <a:rPr lang="nb-NO" dirty="0">
                <a:solidFill>
                  <a:schemeClr val="bg1"/>
                </a:solidFill>
              </a:rPr>
            </a:br>
            <a:endParaRPr lang="nb-NO" dirty="0">
              <a:solidFill>
                <a:schemeClr val="bg1"/>
              </a:solidFill>
            </a:endParaRPr>
          </a:p>
          <a:p>
            <a:pPr marL="285750" indent="-285750">
              <a:lnSpc>
                <a:spcPct val="130000"/>
              </a:lnSpc>
              <a:buFont typeface="Arial"/>
              <a:buChar char="•"/>
            </a:pPr>
            <a:r>
              <a:rPr lang="nb-NO" dirty="0">
                <a:solidFill>
                  <a:schemeClr val="bg1"/>
                </a:solidFill>
              </a:rPr>
              <a:t>KS’ informasjonskanaler</a:t>
            </a:r>
          </a:p>
        </p:txBody>
      </p:sp>
      <p:sp>
        <p:nvSpPr>
          <p:cNvPr id="7" name="TekstSylinder 6"/>
          <p:cNvSpPr txBox="1"/>
          <p:nvPr/>
        </p:nvSpPr>
        <p:spPr>
          <a:xfrm>
            <a:off x="580135" y="1356312"/>
            <a:ext cx="3237786" cy="369332"/>
          </a:xfrm>
          <a:prstGeom prst="rect">
            <a:avLst/>
          </a:prstGeom>
          <a:noFill/>
        </p:spPr>
        <p:txBody>
          <a:bodyPr wrap="square" rtlCol="0">
            <a:spAutoFit/>
          </a:bodyPr>
          <a:lstStyle/>
          <a:p>
            <a:r>
              <a:rPr lang="nb-NO" dirty="0">
                <a:solidFill>
                  <a:schemeClr val="bg1"/>
                </a:solidFill>
              </a:rPr>
              <a:t>DELKAPITLER</a:t>
            </a:r>
            <a:endParaRPr lang="nb-NO"/>
          </a:p>
        </p:txBody>
      </p:sp>
      <p:pic>
        <p:nvPicPr>
          <p:cNvPr id="2" name="Bilde 1" descr="gunn marit talersto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99467" y="0"/>
            <a:ext cx="4944533" cy="6858000"/>
          </a:xfrm>
          <a:prstGeom prst="rect">
            <a:avLst/>
          </a:prstGeom>
        </p:spPr>
      </p:pic>
    </p:spTree>
    <p:extLst>
      <p:ext uri="{BB962C8B-B14F-4D97-AF65-F5344CB8AC3E}">
        <p14:creationId xmlns:p14="http://schemas.microsoft.com/office/powerpoint/2010/main" val="63412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Visjon for KS</a:t>
            </a:r>
            <a:endParaRPr lang="nb-NO" dirty="0"/>
          </a:p>
        </p:txBody>
      </p:sp>
      <p:sp>
        <p:nvSpPr>
          <p:cNvPr id="3" name="Plassholder for innhold 2"/>
          <p:cNvSpPr>
            <a:spLocks noGrp="1"/>
          </p:cNvSpPr>
          <p:nvPr>
            <p:ph sz="quarter" idx="10"/>
          </p:nvPr>
        </p:nvSpPr>
        <p:spPr>
          <a:xfrm>
            <a:off x="4454071" y="2082801"/>
            <a:ext cx="4232730" cy="3720104"/>
          </a:xfrm>
        </p:spPr>
        <p:txBody>
          <a:bodyPr>
            <a:normAutofit/>
          </a:bodyPr>
          <a:lstStyle/>
          <a:p>
            <a:pPr marL="0" indent="0">
              <a:buNone/>
            </a:pPr>
            <a:r>
              <a:rPr lang="nb-NO" dirty="0" smtClean="0"/>
              <a:t>En selvstendig </a:t>
            </a:r>
            <a:endParaRPr lang="nb-NO" dirty="0"/>
          </a:p>
          <a:p>
            <a:pPr marL="0" indent="0">
              <a:buNone/>
            </a:pPr>
            <a:r>
              <a:rPr lang="nb-NO" dirty="0" smtClean="0"/>
              <a:t>og nyskapende </a:t>
            </a:r>
          </a:p>
          <a:p>
            <a:pPr marL="0" indent="0">
              <a:buNone/>
            </a:pPr>
            <a:r>
              <a:rPr lang="nb-NO" dirty="0" smtClean="0"/>
              <a:t>Kommunesektor</a:t>
            </a:r>
            <a:endParaRPr lang="nb-NO" dirty="0"/>
          </a:p>
          <a:p>
            <a:pPr marL="0" indent="0">
              <a:buNone/>
            </a:pPr>
            <a:endParaRPr lang="nb-NO" dirty="0" smtClean="0"/>
          </a:p>
          <a:p>
            <a:pPr marL="0" indent="0">
              <a:buNone/>
            </a:pPr>
            <a:r>
              <a:rPr lang="nb-NO" sz="2000" dirty="0" smtClean="0"/>
              <a:t>Oppdraget er å sikre kommunesektoren best mulige rammebetingelser og fremme sektoren som inngangsport til velferdssamfunnet.</a:t>
            </a:r>
            <a:endParaRPr lang="nb-NO" sz="2000" dirty="0"/>
          </a:p>
        </p:txBody>
      </p:sp>
      <p:pic>
        <p:nvPicPr>
          <p:cNvPr id="4" name="Bild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278" y="2209801"/>
            <a:ext cx="4349469" cy="2836934"/>
          </a:xfrm>
          <a:prstGeom prst="rect">
            <a:avLst/>
          </a:prstGeom>
        </p:spPr>
      </p:pic>
    </p:spTree>
    <p:extLst>
      <p:ext uri="{BB962C8B-B14F-4D97-AF65-F5344CB8AC3E}">
        <p14:creationId xmlns:p14="http://schemas.microsoft.com/office/powerpoint/2010/main" val="696810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orgeno_stati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6973" y="1149907"/>
            <a:ext cx="3865562"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Sylinder 6"/>
          <p:cNvSpPr txBox="1"/>
          <p:nvPr/>
        </p:nvSpPr>
        <p:spPr>
          <a:xfrm>
            <a:off x="5308376" y="2159561"/>
            <a:ext cx="3212538" cy="3754874"/>
          </a:xfrm>
          <a:prstGeom prst="rect">
            <a:avLst/>
          </a:prstGeom>
          <a:noFill/>
        </p:spPr>
        <p:txBody>
          <a:bodyPr wrap="square" rtlCol="0">
            <a:spAutoFit/>
          </a:bodyPr>
          <a:lstStyle/>
          <a:p>
            <a:endParaRPr lang="nb-NO" dirty="0" smtClean="0"/>
          </a:p>
          <a:p>
            <a:r>
              <a:rPr lang="nb-NO" dirty="0" smtClean="0"/>
              <a:t>19 </a:t>
            </a:r>
            <a:r>
              <a:rPr lang="nb-NO" dirty="0"/>
              <a:t>fylkeskommuner</a:t>
            </a:r>
          </a:p>
          <a:p>
            <a:r>
              <a:rPr lang="nb-NO" dirty="0" smtClean="0"/>
              <a:t>428 </a:t>
            </a:r>
            <a:r>
              <a:rPr lang="nb-NO" dirty="0"/>
              <a:t>kommuner</a:t>
            </a:r>
          </a:p>
          <a:p>
            <a:r>
              <a:rPr lang="nb-NO" dirty="0"/>
              <a:t>500 bedrifter</a:t>
            </a:r>
          </a:p>
          <a:p>
            <a:endParaRPr lang="nb-NO" sz="2000" i="1" dirty="0" smtClean="0"/>
          </a:p>
          <a:p>
            <a:r>
              <a:rPr lang="nb-NO" sz="2000" i="1" dirty="0" smtClean="0"/>
              <a:t>som </a:t>
            </a:r>
            <a:r>
              <a:rPr lang="nb-NO" sz="2000" i="1" dirty="0"/>
              <a:t>har </a:t>
            </a:r>
          </a:p>
          <a:p>
            <a:r>
              <a:rPr lang="nb-NO" sz="1600" dirty="0"/>
              <a:t>440 000 </a:t>
            </a:r>
            <a:r>
              <a:rPr lang="nb-NO" sz="1600" dirty="0" smtClean="0"/>
              <a:t>ansatte (184 </a:t>
            </a:r>
            <a:r>
              <a:rPr lang="nb-NO" sz="1600" dirty="0" err="1" smtClean="0"/>
              <a:t>mrd</a:t>
            </a:r>
            <a:r>
              <a:rPr lang="nb-NO" sz="1600" dirty="0" smtClean="0"/>
              <a:t> kroner)</a:t>
            </a:r>
            <a:endParaRPr lang="nb-NO" sz="1600" dirty="0"/>
          </a:p>
          <a:p>
            <a:r>
              <a:rPr lang="nb-NO" sz="1600" dirty="0" smtClean="0"/>
              <a:t>11 500 folkevalgte</a:t>
            </a:r>
            <a:endParaRPr lang="nb-NO" sz="1600" dirty="0"/>
          </a:p>
          <a:p>
            <a:r>
              <a:rPr lang="nb-NO" sz="1600" dirty="0" smtClean="0"/>
              <a:t>450 </a:t>
            </a:r>
            <a:r>
              <a:rPr lang="nb-NO" sz="1600" dirty="0"/>
              <a:t>milliarder </a:t>
            </a:r>
            <a:r>
              <a:rPr lang="nb-NO" sz="1600" dirty="0" smtClean="0"/>
              <a:t>kroner (totalt)</a:t>
            </a:r>
            <a:endParaRPr lang="nb-NO" sz="1600" dirty="0"/>
          </a:p>
          <a:p>
            <a:endParaRPr lang="nb-NO" sz="2000" i="1" dirty="0" smtClean="0"/>
          </a:p>
          <a:p>
            <a:r>
              <a:rPr lang="nb-NO" sz="2000" i="1" dirty="0" smtClean="0"/>
              <a:t>- og fem </a:t>
            </a:r>
            <a:r>
              <a:rPr lang="nb-NO" sz="2000" i="1" dirty="0"/>
              <a:t>millioner innbyggere </a:t>
            </a:r>
          </a:p>
          <a:p>
            <a:r>
              <a:rPr lang="nb-NO" sz="2000" i="1" dirty="0"/>
              <a:t>som får gode </a:t>
            </a:r>
            <a:r>
              <a:rPr lang="nb-NO" sz="2000" i="1" dirty="0" smtClean="0"/>
              <a:t>tjenester.</a:t>
            </a:r>
            <a:endParaRPr lang="nb-NO" sz="2000" i="1" dirty="0"/>
          </a:p>
          <a:p>
            <a:endParaRPr lang="nb-NO" dirty="0"/>
          </a:p>
        </p:txBody>
      </p:sp>
      <p:sp>
        <p:nvSpPr>
          <p:cNvPr id="8" name="TekstSylinder 7"/>
          <p:cNvSpPr txBox="1"/>
          <p:nvPr/>
        </p:nvSpPr>
        <p:spPr>
          <a:xfrm>
            <a:off x="5251731" y="1149907"/>
            <a:ext cx="3212538" cy="954107"/>
          </a:xfrm>
          <a:prstGeom prst="rect">
            <a:avLst/>
          </a:prstGeom>
          <a:noFill/>
        </p:spPr>
        <p:txBody>
          <a:bodyPr wrap="square" rtlCol="0">
            <a:spAutoFit/>
          </a:bodyPr>
          <a:lstStyle/>
          <a:p>
            <a:r>
              <a:rPr lang="nb-NO" sz="2800" b="1" dirty="0" smtClean="0">
                <a:solidFill>
                  <a:srgbClr val="008CD3"/>
                </a:solidFill>
              </a:rPr>
              <a:t>En omfattende virksomhet</a:t>
            </a:r>
            <a:endParaRPr lang="nb-NO" sz="2800" b="1" dirty="0">
              <a:solidFill>
                <a:srgbClr val="008CD3"/>
              </a:solidFill>
            </a:endParaRPr>
          </a:p>
        </p:txBody>
      </p:sp>
    </p:spTree>
    <p:extLst>
      <p:ext uri="{BB962C8B-B14F-4D97-AF65-F5344CB8AC3E}">
        <p14:creationId xmlns:p14="http://schemas.microsoft.com/office/powerpoint/2010/main" val="3362907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2"/>
          <p:cNvSpPr>
            <a:spLocks noGrp="1"/>
          </p:cNvSpPr>
          <p:nvPr>
            <p:ph type="title"/>
          </p:nvPr>
        </p:nvSpPr>
        <p:spPr>
          <a:xfrm>
            <a:off x="457200" y="950687"/>
            <a:ext cx="8229600" cy="1132114"/>
          </a:xfrm>
        </p:spPr>
        <p:txBody>
          <a:bodyPr/>
          <a:lstStyle/>
          <a:p>
            <a:endParaRPr lang="nb-NO" dirty="0"/>
          </a:p>
        </p:txBody>
      </p:sp>
      <p:graphicFrame>
        <p:nvGraphicFramePr>
          <p:cNvPr id="7" name="Diagram 6"/>
          <p:cNvGraphicFramePr/>
          <p:nvPr>
            <p:extLst>
              <p:ext uri="{D42A27DB-BD31-4B8C-83A1-F6EECF244321}">
                <p14:modId xmlns:p14="http://schemas.microsoft.com/office/powerpoint/2010/main" val="2499356495"/>
              </p:ext>
            </p:extLst>
          </p:nvPr>
        </p:nvGraphicFramePr>
        <p:xfrm>
          <a:off x="1954800" y="2281073"/>
          <a:ext cx="5201877" cy="3467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Bilde 7" descr="ks_hovedlogo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4748" y="3617914"/>
            <a:ext cx="1782851" cy="890587"/>
          </a:xfrm>
          <a:prstGeom prst="rect">
            <a:avLst/>
          </a:prstGeom>
        </p:spPr>
      </p:pic>
    </p:spTree>
    <p:extLst>
      <p:ext uri="{BB962C8B-B14F-4D97-AF65-F5344CB8AC3E}">
        <p14:creationId xmlns:p14="http://schemas.microsoft.com/office/powerpoint/2010/main" val="3947232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2"/>
          <p:cNvSpPr>
            <a:spLocks noGrp="1"/>
          </p:cNvSpPr>
          <p:nvPr>
            <p:ph type="title"/>
          </p:nvPr>
        </p:nvSpPr>
        <p:spPr>
          <a:xfrm>
            <a:off x="457200" y="950687"/>
            <a:ext cx="8229600" cy="1132114"/>
          </a:xfrm>
        </p:spPr>
        <p:txBody>
          <a:bodyPr/>
          <a:lstStyle/>
          <a:p>
            <a:endParaRPr lang="nb-NO" dirty="0"/>
          </a:p>
        </p:txBody>
      </p:sp>
      <p:graphicFrame>
        <p:nvGraphicFramePr>
          <p:cNvPr id="7" name="Diagram 6"/>
          <p:cNvGraphicFramePr/>
          <p:nvPr>
            <p:extLst>
              <p:ext uri="{D42A27DB-BD31-4B8C-83A1-F6EECF244321}">
                <p14:modId xmlns:p14="http://schemas.microsoft.com/office/powerpoint/2010/main" val="493418256"/>
              </p:ext>
            </p:extLst>
          </p:nvPr>
        </p:nvGraphicFramePr>
        <p:xfrm>
          <a:off x="1954800" y="2281073"/>
          <a:ext cx="5201877" cy="3467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Bilde 7" descr="ks_hovedlogo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4748" y="3617914"/>
            <a:ext cx="1782851" cy="890587"/>
          </a:xfrm>
          <a:prstGeom prst="rect">
            <a:avLst/>
          </a:prstGeom>
        </p:spPr>
      </p:pic>
    </p:spTree>
    <p:extLst>
      <p:ext uri="{BB962C8B-B14F-4D97-AF65-F5344CB8AC3E}">
        <p14:creationId xmlns:p14="http://schemas.microsoft.com/office/powerpoint/2010/main" val="36889888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endParaRPr lang="nb-NO" dirty="0"/>
          </a:p>
        </p:txBody>
      </p:sp>
      <p:graphicFrame>
        <p:nvGraphicFramePr>
          <p:cNvPr id="7" name="Diagram 6"/>
          <p:cNvGraphicFramePr/>
          <p:nvPr>
            <p:extLst>
              <p:ext uri="{D42A27DB-BD31-4B8C-83A1-F6EECF244321}">
                <p14:modId xmlns:p14="http://schemas.microsoft.com/office/powerpoint/2010/main" val="2128432636"/>
              </p:ext>
            </p:extLst>
          </p:nvPr>
        </p:nvGraphicFramePr>
        <p:xfrm>
          <a:off x="1954800" y="2281073"/>
          <a:ext cx="5201877" cy="3467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Bilde 7" descr="ks_hovedlogo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4748" y="3617914"/>
            <a:ext cx="1782851" cy="890587"/>
          </a:xfrm>
          <a:prstGeom prst="rect">
            <a:avLst/>
          </a:prstGeom>
        </p:spPr>
      </p:pic>
    </p:spTree>
    <p:extLst>
      <p:ext uri="{BB962C8B-B14F-4D97-AF65-F5344CB8AC3E}">
        <p14:creationId xmlns:p14="http://schemas.microsoft.com/office/powerpoint/2010/main" val="2587155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Folkevalgt lederskap av lokalsamfunnet</a:t>
            </a:r>
            <a:endParaRPr lang="nb-NO" dirty="0"/>
          </a:p>
        </p:txBody>
      </p:sp>
      <p:sp>
        <p:nvSpPr>
          <p:cNvPr id="4" name="Plassholder for innhold 3"/>
          <p:cNvSpPr>
            <a:spLocks noGrp="1"/>
          </p:cNvSpPr>
          <p:nvPr>
            <p:ph sz="quarter" idx="10"/>
          </p:nvPr>
        </p:nvSpPr>
        <p:spPr>
          <a:xfrm>
            <a:off x="457201" y="2082801"/>
            <a:ext cx="4067174" cy="3720104"/>
          </a:xfrm>
        </p:spPr>
        <p:txBody>
          <a:bodyPr>
            <a:normAutofit lnSpcReduction="10000"/>
          </a:bodyPr>
          <a:lstStyle/>
          <a:p>
            <a:r>
              <a:rPr lang="nb-NO" dirty="0" smtClean="0"/>
              <a:t>Stille seg i spissen for den lokale utviklingen</a:t>
            </a:r>
          </a:p>
          <a:p>
            <a:pPr lvl="1"/>
            <a:r>
              <a:rPr lang="nb-NO" dirty="0" smtClean="0"/>
              <a:t>Men involvere </a:t>
            </a:r>
            <a:r>
              <a:rPr lang="nb-NO" dirty="0"/>
              <a:t>innbyggerne </a:t>
            </a:r>
          </a:p>
          <a:p>
            <a:pPr lvl="1"/>
            <a:endParaRPr lang="nb-NO" dirty="0" smtClean="0"/>
          </a:p>
          <a:p>
            <a:r>
              <a:rPr lang="nb-NO" dirty="0" smtClean="0"/>
              <a:t>Være åpen for nye løsninger i politikk, organisering og praksis – Men få støtte/aksept blant innbyggerne </a:t>
            </a:r>
            <a:endParaRPr lang="nb-N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1938165"/>
            <a:ext cx="4067175" cy="3947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548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graphicFrame>
        <p:nvGraphicFramePr>
          <p:cNvPr id="4" name="Diagram 3"/>
          <p:cNvGraphicFramePr/>
          <p:nvPr>
            <p:extLst>
              <p:ext uri="{D42A27DB-BD31-4B8C-83A1-F6EECF244321}">
                <p14:modId xmlns:p14="http://schemas.microsoft.com/office/powerpoint/2010/main" val="803718099"/>
              </p:ext>
            </p:extLst>
          </p:nvPr>
        </p:nvGraphicFramePr>
        <p:xfrm>
          <a:off x="1954800" y="2281073"/>
          <a:ext cx="5201877" cy="3467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de 5" descr="ks_hovedlogo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54748" y="3617914"/>
            <a:ext cx="1782851" cy="890587"/>
          </a:xfrm>
          <a:prstGeom prst="rect">
            <a:avLst/>
          </a:prstGeom>
        </p:spPr>
      </p:pic>
    </p:spTree>
    <p:extLst>
      <p:ext uri="{BB962C8B-B14F-4D97-AF65-F5344CB8AC3E}">
        <p14:creationId xmlns:p14="http://schemas.microsoft.com/office/powerpoint/2010/main" val="3188634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4562335"/>
            <a:ext cx="37401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573" y="2586544"/>
            <a:ext cx="30654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73" y="5006694"/>
            <a:ext cx="27114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760tmf\Pictures\logo KS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938" y="705643"/>
            <a:ext cx="18383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819aws\Desktop\Logo enke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0145" y="919271"/>
            <a:ext cx="3923201" cy="1272819"/>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4919958" y="149830"/>
            <a:ext cx="2597544" cy="769441"/>
          </a:xfrm>
          <a:prstGeom prst="rect">
            <a:avLst/>
          </a:prstGeom>
          <a:noFill/>
        </p:spPr>
        <p:txBody>
          <a:bodyPr wrap="square" rtlCol="0">
            <a:spAutoFit/>
          </a:bodyPr>
          <a:lstStyle/>
          <a:p>
            <a:r>
              <a:rPr lang="nb-NO" sz="4400" b="1" dirty="0" smtClean="0"/>
              <a:t>Døtre:</a:t>
            </a:r>
            <a:endParaRPr lang="nb-NO" sz="4400" b="1" dirty="0"/>
          </a:p>
        </p:txBody>
      </p:sp>
    </p:spTree>
    <p:extLst>
      <p:ext uri="{BB962C8B-B14F-4D97-AF65-F5344CB8AC3E}">
        <p14:creationId xmlns:p14="http://schemas.microsoft.com/office/powerpoint/2010/main" val="1248597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1807288"/>
            <a:ext cx="8229600" cy="1478078"/>
          </a:xfrm>
        </p:spPr>
        <p:txBody>
          <a:bodyPr/>
          <a:lstStyle/>
          <a:p>
            <a:endParaRPr lang="nb-NO" dirty="0" smtClean="0"/>
          </a:p>
          <a:p>
            <a:r>
              <a:rPr lang="nb-NO" dirty="0" smtClean="0"/>
              <a:t>Over 500 bedrifter med kommunalt hel-/ deleierskap </a:t>
            </a:r>
          </a:p>
          <a:p>
            <a:r>
              <a:rPr lang="nb-NO" dirty="0" smtClean="0"/>
              <a:t>Eget rettssubjekt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965" y="332656"/>
            <a:ext cx="3769340" cy="128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3169031" y="4176823"/>
            <a:ext cx="2961684" cy="584775"/>
          </a:xfrm>
          <a:prstGeom prst="rect">
            <a:avLst/>
          </a:prstGeom>
          <a:noFill/>
        </p:spPr>
        <p:txBody>
          <a:bodyPr wrap="square" rtlCol="0">
            <a:spAutoFit/>
          </a:bodyPr>
          <a:lstStyle/>
          <a:p>
            <a:r>
              <a:rPr lang="nb-NO" sz="3200" dirty="0" smtClean="0">
                <a:solidFill>
                  <a:srgbClr val="001046"/>
                </a:solidFill>
              </a:rPr>
              <a:t>KS Advokatene</a:t>
            </a:r>
            <a:endParaRPr lang="nb-NO" sz="3200" dirty="0">
              <a:solidFill>
                <a:srgbClr val="001046"/>
              </a:solidFill>
            </a:endParaRPr>
          </a:p>
        </p:txBody>
      </p:sp>
      <p:sp>
        <p:nvSpPr>
          <p:cNvPr id="4" name="TekstSylinder 3"/>
          <p:cNvSpPr txBox="1"/>
          <p:nvPr/>
        </p:nvSpPr>
        <p:spPr>
          <a:xfrm>
            <a:off x="1488932" y="5170392"/>
            <a:ext cx="6141855" cy="1200329"/>
          </a:xfrm>
          <a:prstGeom prst="rect">
            <a:avLst/>
          </a:prstGeom>
          <a:noFill/>
        </p:spPr>
        <p:txBody>
          <a:bodyPr wrap="square" rtlCol="0">
            <a:spAutoFit/>
          </a:bodyPr>
          <a:lstStyle/>
          <a:p>
            <a:r>
              <a:rPr lang="nb-NO" dirty="0">
                <a:solidFill>
                  <a:srgbClr val="001046"/>
                </a:solidFill>
              </a:rPr>
              <a:t>KS Advokatene er </a:t>
            </a:r>
            <a:r>
              <a:rPr lang="nb-NO" dirty="0" smtClean="0">
                <a:solidFill>
                  <a:srgbClr val="001046"/>
                </a:solidFill>
              </a:rPr>
              <a:t>et </a:t>
            </a:r>
            <a:r>
              <a:rPr lang="nb-NO" dirty="0">
                <a:solidFill>
                  <a:srgbClr val="001046"/>
                </a:solidFill>
              </a:rPr>
              <a:t>fullfaglig kontor </a:t>
            </a:r>
            <a:r>
              <a:rPr lang="nb-NO" dirty="0" smtClean="0">
                <a:solidFill>
                  <a:srgbClr val="001046"/>
                </a:solidFill>
              </a:rPr>
              <a:t>innenfor KS som </a:t>
            </a:r>
            <a:r>
              <a:rPr lang="nb-NO" dirty="0">
                <a:solidFill>
                  <a:srgbClr val="001046"/>
                </a:solidFill>
              </a:rPr>
              <a:t>yter bistand innenfor de fleste rettsområder. KS Advokatenes kompetanse er sammensatt for å dekke kommunesektorens spesielle behov.  </a:t>
            </a:r>
          </a:p>
        </p:txBody>
      </p:sp>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40" y="3857044"/>
            <a:ext cx="1836503" cy="1224335"/>
          </a:xfrm>
          <a:prstGeom prst="rect">
            <a:avLst/>
          </a:prstGeom>
        </p:spPr>
      </p:pic>
      <p:sp>
        <p:nvSpPr>
          <p:cNvPr id="6" name="TekstSylinder 5"/>
          <p:cNvSpPr txBox="1"/>
          <p:nvPr/>
        </p:nvSpPr>
        <p:spPr>
          <a:xfrm>
            <a:off x="234669" y="517890"/>
            <a:ext cx="2257678" cy="769441"/>
          </a:xfrm>
          <a:prstGeom prst="rect">
            <a:avLst/>
          </a:prstGeom>
          <a:noFill/>
        </p:spPr>
        <p:txBody>
          <a:bodyPr wrap="square" rtlCol="0">
            <a:spAutoFit/>
          </a:bodyPr>
          <a:lstStyle/>
          <a:p>
            <a:r>
              <a:rPr lang="nb-NO" sz="4400" b="1" dirty="0" err="1" smtClean="0"/>
              <a:t>Søstra</a:t>
            </a:r>
            <a:r>
              <a:rPr lang="nb-NO" sz="4400" b="1" dirty="0" smtClean="0"/>
              <a:t>:</a:t>
            </a:r>
            <a:endParaRPr lang="nb-NO" sz="4400" b="1" dirty="0"/>
          </a:p>
        </p:txBody>
      </p:sp>
    </p:spTree>
    <p:extLst>
      <p:ext uri="{BB962C8B-B14F-4D97-AF65-F5344CB8AC3E}">
        <p14:creationId xmlns:p14="http://schemas.microsoft.com/office/powerpoint/2010/main" val="4087523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KS er ikke:</a:t>
            </a:r>
            <a:endParaRPr lang="nb-NO" dirty="0"/>
          </a:p>
        </p:txBody>
      </p:sp>
      <p:sp>
        <p:nvSpPr>
          <p:cNvPr id="3" name="Plassholder for innhold 2"/>
          <p:cNvSpPr>
            <a:spLocks noGrp="1"/>
          </p:cNvSpPr>
          <p:nvPr>
            <p:ph sz="quarter" idx="10"/>
          </p:nvPr>
        </p:nvSpPr>
        <p:spPr>
          <a:xfrm>
            <a:off x="457201" y="2317675"/>
            <a:ext cx="8229600" cy="3485230"/>
          </a:xfrm>
        </p:spPr>
        <p:txBody>
          <a:bodyPr>
            <a:normAutofit/>
          </a:bodyPr>
          <a:lstStyle/>
          <a:p>
            <a:pPr>
              <a:defRPr/>
            </a:pPr>
            <a:r>
              <a:rPr lang="nb-NO" dirty="0" smtClean="0">
                <a:latin typeface="Arial" pitchFamily="34" charset="0"/>
                <a:cs typeface="Arial" pitchFamily="34" charset="0"/>
              </a:rPr>
              <a:t>et </a:t>
            </a:r>
            <a:r>
              <a:rPr lang="nb-NO" dirty="0">
                <a:latin typeface="Arial" pitchFamily="34" charset="0"/>
                <a:cs typeface="Arial" pitchFamily="34" charset="0"/>
              </a:rPr>
              <a:t>tilsyn </a:t>
            </a:r>
            <a:r>
              <a:rPr lang="nb-NO" dirty="0" smtClean="0">
                <a:latin typeface="Arial" pitchFamily="34" charset="0"/>
                <a:cs typeface="Arial" pitchFamily="34" charset="0"/>
              </a:rPr>
              <a:t>som passer </a:t>
            </a:r>
            <a:r>
              <a:rPr lang="nb-NO" dirty="0">
                <a:latin typeface="Arial" pitchFamily="34" charset="0"/>
                <a:cs typeface="Arial" pitchFamily="34" charset="0"/>
              </a:rPr>
              <a:t>på at kommunesektoren følger lover og </a:t>
            </a:r>
            <a:r>
              <a:rPr lang="nb-NO" dirty="0" smtClean="0">
                <a:latin typeface="Arial" pitchFamily="34" charset="0"/>
                <a:cs typeface="Arial" pitchFamily="34" charset="0"/>
              </a:rPr>
              <a:t>pålegg</a:t>
            </a:r>
            <a:endParaRPr lang="nb-NO" dirty="0">
              <a:latin typeface="Arial" pitchFamily="34" charset="0"/>
              <a:cs typeface="Arial" pitchFamily="34" charset="0"/>
            </a:endParaRPr>
          </a:p>
          <a:p>
            <a:pPr>
              <a:defRPr/>
            </a:pPr>
            <a:r>
              <a:rPr lang="nb-NO" dirty="0">
                <a:latin typeface="Arial" pitchFamily="34" charset="0"/>
                <a:cs typeface="Arial" pitchFamily="34" charset="0"/>
              </a:rPr>
              <a:t>et direktorat som </a:t>
            </a:r>
            <a:r>
              <a:rPr lang="nb-NO" dirty="0" smtClean="0">
                <a:latin typeface="Arial" pitchFamily="34" charset="0"/>
                <a:cs typeface="Arial" pitchFamily="34" charset="0"/>
              </a:rPr>
              <a:t>instruerer medlemmene</a:t>
            </a:r>
            <a:endParaRPr lang="nb-NO" dirty="0">
              <a:latin typeface="Arial" pitchFamily="34" charset="0"/>
              <a:cs typeface="Arial" pitchFamily="34" charset="0"/>
            </a:endParaRPr>
          </a:p>
          <a:p>
            <a:pPr>
              <a:defRPr/>
            </a:pPr>
            <a:r>
              <a:rPr lang="nb-NO" dirty="0">
                <a:latin typeface="Arial" pitchFamily="34" charset="0"/>
                <a:cs typeface="Arial" pitchFamily="34" charset="0"/>
              </a:rPr>
              <a:t>statens utviklingspartner for å ”ensrette” </a:t>
            </a:r>
            <a:r>
              <a:rPr lang="nb-NO" dirty="0" smtClean="0">
                <a:latin typeface="Arial" pitchFamily="34" charset="0"/>
                <a:cs typeface="Arial" pitchFamily="34" charset="0"/>
              </a:rPr>
              <a:t>kommunene</a:t>
            </a:r>
            <a:endParaRPr lang="nb-NO" dirty="0">
              <a:latin typeface="Arial" pitchFamily="34" charset="0"/>
              <a:cs typeface="Arial" pitchFamily="34" charset="0"/>
            </a:endParaRPr>
          </a:p>
          <a:p>
            <a:pPr>
              <a:defRPr/>
            </a:pPr>
            <a:r>
              <a:rPr lang="nb-NO" dirty="0" smtClean="0">
                <a:cs typeface="Times New Roman" pitchFamily="18" charset="0"/>
              </a:rPr>
              <a:t>de </a:t>
            </a:r>
            <a:r>
              <a:rPr lang="nb-NO" dirty="0">
                <a:cs typeface="Times New Roman" pitchFamily="18" charset="0"/>
              </a:rPr>
              <a:t>kommunale profesjonsgruppenes organisasjon </a:t>
            </a:r>
            <a:endParaRPr lang="nb-NO" dirty="0">
              <a:latin typeface="Arial" pitchFamily="34" charset="0"/>
              <a:cs typeface="Arial" pitchFamily="34" charset="0"/>
            </a:endParaRPr>
          </a:p>
        </p:txBody>
      </p:sp>
    </p:spTree>
    <p:extLst>
      <p:ext uri="{BB962C8B-B14F-4D97-AF65-F5344CB8AC3E}">
        <p14:creationId xmlns:p14="http://schemas.microsoft.com/office/powerpoint/2010/main" val="1380522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4897" y="964671"/>
            <a:ext cx="8229600" cy="1132114"/>
          </a:xfrm>
        </p:spPr>
        <p:txBody>
          <a:bodyPr/>
          <a:lstStyle/>
          <a:p>
            <a:r>
              <a:rPr lang="nb-NO" dirty="0" smtClean="0"/>
              <a:t>KS organisasjonen</a:t>
            </a:r>
            <a:endParaRPr lang="nb-NO" dirty="0"/>
          </a:p>
        </p:txBody>
      </p:sp>
      <p:sp>
        <p:nvSpPr>
          <p:cNvPr id="3" name="Plassholder for innhold 2"/>
          <p:cNvSpPr>
            <a:spLocks noGrp="1"/>
          </p:cNvSpPr>
          <p:nvPr>
            <p:ph sz="quarter" idx="10"/>
          </p:nvPr>
        </p:nvSpPr>
        <p:spPr/>
        <p:txBody>
          <a:bodyPr/>
          <a:lstStyle/>
          <a:p>
            <a:pPr marL="0" indent="0">
              <a:buNone/>
            </a:pPr>
            <a:endParaRPr lang="nb-NO"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995" y="1988838"/>
            <a:ext cx="6594629" cy="450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193181" y="3233855"/>
            <a:ext cx="2364059" cy="94202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95330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Tillitsvalgte i KS</a:t>
            </a:r>
            <a:endParaRPr lang="nb-NO" dirty="0"/>
          </a:p>
        </p:txBody>
      </p:sp>
      <p:sp>
        <p:nvSpPr>
          <p:cNvPr id="3" name="Plassholder for innhold 2"/>
          <p:cNvSpPr>
            <a:spLocks noGrp="1"/>
          </p:cNvSpPr>
          <p:nvPr>
            <p:ph sz="quarter" idx="10"/>
          </p:nvPr>
        </p:nvSpPr>
        <p:spPr>
          <a:xfrm>
            <a:off x="4551721" y="2157959"/>
            <a:ext cx="4135079" cy="3911983"/>
          </a:xfrm>
        </p:spPr>
        <p:txBody>
          <a:bodyPr>
            <a:normAutofit fontScale="92500"/>
          </a:bodyPr>
          <a:lstStyle/>
          <a:p>
            <a:r>
              <a:rPr lang="nb-NO" dirty="0" smtClean="0"/>
              <a:t>Engasjerte og aktive medlemmer er avgjørende for at KS skal lykkes</a:t>
            </a:r>
          </a:p>
          <a:p>
            <a:r>
              <a:rPr lang="nb-NO" dirty="0" smtClean="0"/>
              <a:t>Verv i KS krever tid, kunnskap og engasjement</a:t>
            </a:r>
          </a:p>
          <a:p>
            <a:r>
              <a:rPr lang="nb-NO" dirty="0" smtClean="0"/>
              <a:t>Tillitsvalgte i KS representerer kommunene – ikke partiene</a:t>
            </a:r>
          </a:p>
          <a:p>
            <a:r>
              <a:rPr lang="nb-NO" dirty="0" smtClean="0"/>
              <a:t>Leder KS’ tverrpolitiske arbeid for medlemmenes samlede interesser</a:t>
            </a:r>
            <a:endParaRPr lang="nb-NO" dirty="0"/>
          </a:p>
        </p:txBody>
      </p:sp>
      <p:pic>
        <p:nvPicPr>
          <p:cNvPr id="1026" name="Picture 2" descr="B:\Landstinget 2012 Bård Gudim\KS_265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090" y="2157959"/>
            <a:ext cx="3724417" cy="282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79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sz="2800" dirty="0" smtClean="0"/>
              <a:t>«I løpet av valgperioden er de fleste folkevalgte i kontakt med de menneskene de representerer. Denne kontakten er viktig fordi befolkningen sitter på informasjon om behov, utfordringer og løsninger – som kan bidra til å gjøre de politiske beslutningene bedre.» </a:t>
            </a:r>
            <a:endParaRPr lang="nb-NO" sz="2800" dirty="0"/>
          </a:p>
        </p:txBody>
      </p:sp>
    </p:spTree>
    <p:extLst>
      <p:ext uri="{BB962C8B-B14F-4D97-AF65-F5344CB8AC3E}">
        <p14:creationId xmlns:p14="http://schemas.microsoft.com/office/powerpoint/2010/main" val="4256667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involvere mellom valg?  </a:t>
            </a:r>
            <a:endParaRPr lang="nb-NO" dirty="0"/>
          </a:p>
        </p:txBody>
      </p:sp>
      <p:sp>
        <p:nvSpPr>
          <p:cNvPr id="3" name="Plassholder for innhold 2"/>
          <p:cNvSpPr>
            <a:spLocks noGrp="1"/>
          </p:cNvSpPr>
          <p:nvPr>
            <p:ph sz="quarter" idx="10"/>
          </p:nvPr>
        </p:nvSpPr>
        <p:spPr/>
        <p:txBody>
          <a:bodyPr>
            <a:normAutofit fontScale="92500" lnSpcReduction="20000"/>
          </a:bodyPr>
          <a:lstStyle/>
          <a:p>
            <a:r>
              <a:rPr lang="nb-NO" dirty="0" smtClean="0"/>
              <a:t>Godt lokaldemokrati: Dere representerer innbyggerne. Levere i tråd med innbyggernes ønsker og behov. Innbyggerne må kunne føre kontroll med de som styrer. Tillit.</a:t>
            </a:r>
          </a:p>
          <a:p>
            <a:r>
              <a:rPr lang="nb-NO" dirty="0" smtClean="0"/>
              <a:t>Innbyggerne mener det er viktig, men er ikke tilfreds, med muligheten til å påvirke i saker som engasjerer dem.</a:t>
            </a:r>
          </a:p>
          <a:p>
            <a:r>
              <a:rPr lang="nb-NO" dirty="0" smtClean="0"/>
              <a:t>Folkevalgte får et bredere – og bedre – beslutningsgrunnlag. Beslutningene kan bli bedre.</a:t>
            </a:r>
          </a:p>
          <a:p>
            <a:r>
              <a:rPr lang="nb-NO" dirty="0" smtClean="0"/>
              <a:t>Folkevalgte får mulighet til å synliggjøre dilemmaer og avveininger, og begrunne politiske prioriteringer. </a:t>
            </a:r>
          </a:p>
          <a:p>
            <a:r>
              <a:rPr lang="nb-NO" dirty="0" smtClean="0"/>
              <a:t>Innbyggerne kan få økt forståelse for det representative demokratiet som legitim samordnende og koordinerende instans, med flertallsavgjørelser ved behov. </a:t>
            </a:r>
            <a:endParaRPr lang="nb-NO" dirty="0"/>
          </a:p>
        </p:txBody>
      </p:sp>
    </p:spTree>
    <p:extLst>
      <p:ext uri="{BB962C8B-B14F-4D97-AF65-F5344CB8AC3E}">
        <p14:creationId xmlns:p14="http://schemas.microsoft.com/office/powerpoint/2010/main" val="2902067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involvere innbyggerne i beslutningsprosessen?</a:t>
            </a:r>
            <a:endParaRPr lang="nb-NO" dirty="0"/>
          </a:p>
        </p:txBody>
      </p:sp>
      <p:sp>
        <p:nvSpPr>
          <p:cNvPr id="3" name="Plassholder for innhold 2"/>
          <p:cNvSpPr>
            <a:spLocks noGrp="1"/>
          </p:cNvSpPr>
          <p:nvPr>
            <p:ph sz="quarter" idx="10"/>
          </p:nvPr>
        </p:nvSpPr>
        <p:spPr>
          <a:xfrm>
            <a:off x="457201" y="2435087"/>
            <a:ext cx="8229600" cy="3720104"/>
          </a:xfrm>
        </p:spPr>
        <p:txBody>
          <a:bodyPr/>
          <a:lstStyle/>
          <a:p>
            <a:pPr marL="0" indent="0">
              <a:buNone/>
            </a:pPr>
            <a:r>
              <a:rPr lang="nb-NO" b="1" dirty="0"/>
              <a:t>Lovfestede ordninger for </a:t>
            </a:r>
            <a:r>
              <a:rPr lang="nb-NO" b="1" dirty="0" smtClean="0"/>
              <a:t>medvirkning:</a:t>
            </a:r>
            <a:endParaRPr lang="en-US" b="1" i="1" dirty="0" smtClean="0"/>
          </a:p>
          <a:p>
            <a:r>
              <a:rPr lang="en-US" dirty="0" err="1" smtClean="0"/>
              <a:t>Innbyggerforslag</a:t>
            </a:r>
            <a:endParaRPr lang="en-US" dirty="0" smtClean="0"/>
          </a:p>
          <a:p>
            <a:r>
              <a:rPr lang="en-US" dirty="0" err="1"/>
              <a:t>Medvirkning</a:t>
            </a:r>
            <a:r>
              <a:rPr lang="en-US" dirty="0"/>
              <a:t> i </a:t>
            </a:r>
            <a:r>
              <a:rPr lang="en-US" dirty="0" err="1"/>
              <a:t>kommunale</a:t>
            </a:r>
            <a:r>
              <a:rPr lang="en-US" dirty="0"/>
              <a:t> og </a:t>
            </a:r>
            <a:r>
              <a:rPr lang="en-US" dirty="0" err="1"/>
              <a:t>regionale</a:t>
            </a:r>
            <a:r>
              <a:rPr lang="en-US" dirty="0"/>
              <a:t> </a:t>
            </a:r>
            <a:r>
              <a:rPr lang="en-US" dirty="0" err="1"/>
              <a:t>planprosesser</a:t>
            </a:r>
            <a:r>
              <a:rPr lang="en-US" dirty="0"/>
              <a:t> </a:t>
            </a:r>
            <a:endParaRPr lang="en-US" dirty="0" smtClean="0"/>
          </a:p>
          <a:p>
            <a:r>
              <a:rPr lang="en-US" dirty="0" err="1" smtClean="0"/>
              <a:t>Eldreråd</a:t>
            </a:r>
            <a:endParaRPr lang="en-US" dirty="0" smtClean="0"/>
          </a:p>
          <a:p>
            <a:r>
              <a:rPr lang="en-US" dirty="0" err="1" smtClean="0"/>
              <a:t>Råd</a:t>
            </a:r>
            <a:r>
              <a:rPr lang="en-US" dirty="0" smtClean="0"/>
              <a:t> </a:t>
            </a:r>
            <a:r>
              <a:rPr lang="en-US" dirty="0" err="1"/>
              <a:t>eller</a:t>
            </a:r>
            <a:r>
              <a:rPr lang="en-US" dirty="0"/>
              <a:t> </a:t>
            </a:r>
            <a:r>
              <a:rPr lang="en-US" dirty="0" err="1"/>
              <a:t>en</a:t>
            </a:r>
            <a:r>
              <a:rPr lang="en-US" dirty="0"/>
              <a:t> </a:t>
            </a:r>
            <a:r>
              <a:rPr lang="en-US" dirty="0" err="1"/>
              <a:t>annen</a:t>
            </a:r>
            <a:r>
              <a:rPr lang="en-US" dirty="0"/>
              <a:t> </a:t>
            </a:r>
            <a:r>
              <a:rPr lang="en-US" dirty="0" err="1"/>
              <a:t>representasjonsordning</a:t>
            </a:r>
            <a:r>
              <a:rPr lang="en-US" dirty="0"/>
              <a:t> for </a:t>
            </a:r>
            <a:r>
              <a:rPr lang="en-US" dirty="0" err="1"/>
              <a:t>mennesker</a:t>
            </a:r>
            <a:r>
              <a:rPr lang="en-US" dirty="0"/>
              <a:t> med </a:t>
            </a:r>
            <a:r>
              <a:rPr lang="en-US" dirty="0" err="1"/>
              <a:t>nedsatt</a:t>
            </a:r>
            <a:r>
              <a:rPr lang="en-US" dirty="0"/>
              <a:t> </a:t>
            </a:r>
            <a:r>
              <a:rPr lang="en-US" dirty="0" err="1"/>
              <a:t>funksjonsevne</a:t>
            </a:r>
            <a:endParaRPr lang="nb-NO" dirty="0"/>
          </a:p>
        </p:txBody>
      </p:sp>
    </p:spTree>
    <p:extLst>
      <p:ext uri="{BB962C8B-B14F-4D97-AF65-F5344CB8AC3E}">
        <p14:creationId xmlns:p14="http://schemas.microsoft.com/office/powerpoint/2010/main" val="203747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En strategi for </a:t>
            </a:r>
            <a:r>
              <a:rPr lang="nb-NO" dirty="0" smtClean="0"/>
              <a:t>involvering</a:t>
            </a:r>
            <a:endParaRPr lang="nb-NO" sz="3600" dirty="0"/>
          </a:p>
        </p:txBody>
      </p:sp>
      <p:sp>
        <p:nvSpPr>
          <p:cNvPr id="3" name="Plassholder for innhold 2"/>
          <p:cNvSpPr>
            <a:spLocks noGrp="1"/>
          </p:cNvSpPr>
          <p:nvPr>
            <p:ph sz="quarter" idx="10"/>
          </p:nvPr>
        </p:nvSpPr>
        <p:spPr/>
        <p:txBody>
          <a:bodyPr>
            <a:normAutofit fontScale="92500" lnSpcReduction="10000"/>
          </a:bodyPr>
          <a:lstStyle/>
          <a:p>
            <a:pPr marL="0" indent="0">
              <a:buNone/>
            </a:pPr>
            <a:r>
              <a:rPr lang="nb-NO" dirty="0" smtClean="0"/>
              <a:t>Hvorfor involvere i denne beslutningsprosessen? Konsultere, dialog, sette ny dagsorden, gi medbestemmelse? </a:t>
            </a:r>
          </a:p>
          <a:p>
            <a:pPr marL="0" indent="0">
              <a:buNone/>
            </a:pPr>
            <a:endParaRPr lang="nb-NO" dirty="0" smtClean="0"/>
          </a:p>
          <a:p>
            <a:pPr marL="0" indent="0">
              <a:buNone/>
            </a:pPr>
            <a:r>
              <a:rPr lang="nb-NO" dirty="0" smtClean="0"/>
              <a:t>Hvem vil vi nå? De som blir berørt, også de som ikke selv hever stemmen.  </a:t>
            </a:r>
          </a:p>
          <a:p>
            <a:pPr marL="0" indent="0">
              <a:buNone/>
            </a:pPr>
            <a:endParaRPr lang="nb-NO" dirty="0" smtClean="0"/>
          </a:p>
          <a:p>
            <a:pPr marL="0" indent="0">
              <a:buNone/>
            </a:pPr>
            <a:endParaRPr lang="nb-NO" dirty="0" smtClean="0"/>
          </a:p>
          <a:p>
            <a:pPr marL="0" indent="0">
              <a:buNone/>
            </a:pPr>
            <a:r>
              <a:rPr lang="nb-NO" dirty="0" smtClean="0"/>
              <a:t>Når i beslutningsprosessen? Nye ideer, vurdering av alternativer, hvordan iverksette et vedtak?</a:t>
            </a:r>
          </a:p>
          <a:p>
            <a:pPr marL="0" indent="0">
              <a:buNone/>
            </a:pPr>
            <a:r>
              <a:rPr lang="nb-NO" dirty="0" smtClean="0"/>
              <a:t>Hvordan ta hånd om og melde tilbake? </a:t>
            </a:r>
            <a:endParaRPr lang="nb-NO" dirty="0"/>
          </a:p>
        </p:txBody>
      </p:sp>
    </p:spTree>
    <p:extLst>
      <p:ext uri="{BB962C8B-B14F-4D97-AF65-F5344CB8AC3E}">
        <p14:creationId xmlns:p14="http://schemas.microsoft.com/office/powerpoint/2010/main" val="1926642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Sørg for å oppsøk meningen til de som blir berørt?</a:t>
            </a:r>
            <a:endParaRPr lang="nb-NO" dirty="0"/>
          </a:p>
        </p:txBody>
      </p:sp>
      <p:pic>
        <p:nvPicPr>
          <p:cNvPr id="4099" name="Picture 3"/>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094563" y="2082800"/>
            <a:ext cx="4813185" cy="361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97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Deltakertrappa</a:t>
            </a:r>
            <a:endParaRPr lang="nb-NO" dirty="0"/>
          </a:p>
        </p:txBody>
      </p:sp>
      <p:pic>
        <p:nvPicPr>
          <p:cNvPr id="4" name="Plassholder for innhold 3" descr="deltagelsestrappen.png"/>
          <p:cNvPicPr>
            <a:picLocks noGrp="1" noChangeAspect="1"/>
          </p:cNvPicPr>
          <p:nvPr>
            <p:ph sz="quarter" idx="10"/>
          </p:nvPr>
        </p:nvPicPr>
        <p:blipFill>
          <a:blip r:embed="rId3" cstate="screen">
            <a:extLst>
              <a:ext uri="{28A0092B-C50C-407E-A947-70E740481C1C}">
                <a14:useLocalDpi xmlns:a14="http://schemas.microsoft.com/office/drawing/2010/main"/>
              </a:ext>
            </a:extLst>
          </a:blip>
          <a:srcRect t="-15760" b="-15760"/>
          <a:stretch>
            <a:fillRect/>
          </a:stretch>
        </p:blipFill>
        <p:spPr>
          <a:xfrm>
            <a:off x="1096852" y="2268213"/>
            <a:ext cx="6938781" cy="3136603"/>
          </a:xfrm>
        </p:spPr>
      </p:pic>
    </p:spTree>
    <p:extLst>
      <p:ext uri="{BB962C8B-B14F-4D97-AF65-F5344CB8AC3E}">
        <p14:creationId xmlns:p14="http://schemas.microsoft.com/office/powerpoint/2010/main" val="3682434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4026</TotalTime>
  <Words>4295</Words>
  <Application>Microsoft Office PowerPoint</Application>
  <PresentationFormat>Skjermfremvisning (4:3)</PresentationFormat>
  <Paragraphs>401</Paragraphs>
  <Slides>35</Slides>
  <Notes>35</Notes>
  <HiddenSlides>0</HiddenSlides>
  <MMClips>0</MMClips>
  <ScaleCrop>false</ScaleCrop>
  <HeadingPairs>
    <vt:vector size="4" baseType="variant">
      <vt:variant>
        <vt:lpstr>Tema</vt:lpstr>
      </vt:variant>
      <vt:variant>
        <vt:i4>1</vt:i4>
      </vt:variant>
      <vt:variant>
        <vt:lpstr>Lysbildetitler</vt:lpstr>
      </vt:variant>
      <vt:variant>
        <vt:i4>35</vt:i4>
      </vt:variant>
    </vt:vector>
  </HeadingPairs>
  <TitlesOfParts>
    <vt:vector size="36" baseType="lpstr">
      <vt:lpstr>KS-profiltema</vt:lpstr>
      <vt:lpstr>Samhandle med lokalsamfunnet</vt:lpstr>
      <vt:lpstr>PowerPoint-presentasjon</vt:lpstr>
      <vt:lpstr>Folkevalgt lederskap av lokalsamfunnet</vt:lpstr>
      <vt:lpstr>«I løpet av valgperioden er de fleste folkevalgte i kontakt med de menneskene de representerer. Denne kontakten er viktig fordi befolkningen sitter på informasjon om behov, utfordringer og løsninger – som kan bidra til å gjøre de politiske beslutningene bedre.» </vt:lpstr>
      <vt:lpstr>Hvorfor involvere mellom valg?  </vt:lpstr>
      <vt:lpstr>Hvordan involvere innbyggerne i beslutningsprosessen?</vt:lpstr>
      <vt:lpstr>En strategi for involvering</vt:lpstr>
      <vt:lpstr>Sørg for å oppsøk meningen til de som blir berørt?</vt:lpstr>
      <vt:lpstr>Deltakertrappa</vt:lpstr>
      <vt:lpstr>Lovverket pålegger kommunene og fylkes-kommune å aktiv informere om virksomheten</vt:lpstr>
      <vt:lpstr>En huskeregel er at utsagn du ikke kan stå på torget og rope ut, heller ikke egner seg for spredning i sosiale medier.  Det er også viktig å huske på at det som en gang er blitt publisert på Internett kan være vanskelig å slette. </vt:lpstr>
      <vt:lpstr>Hvordan involvere innbyggerne i beslutningsprosessen? </vt:lpstr>
      <vt:lpstr>Hvordan involvere innbyggerne i beslutningsprosessen?</vt:lpstr>
      <vt:lpstr>Hvordan involvere innbyggerne i beslutningsprosessen?</vt:lpstr>
      <vt:lpstr>Hvordan involvere innbyggerne i beslutningsprosessen?</vt:lpstr>
      <vt:lpstr> Hvordan samhandle med frivilligheten? </vt:lpstr>
      <vt:lpstr>Hvordan styre og lede i nettverk og partnerskap?</vt:lpstr>
      <vt:lpstr>Hvorfor legge til rette for innovasjon og digitale løsninger?</vt:lpstr>
      <vt:lpstr>PowerPoint-presentasjon</vt:lpstr>
      <vt:lpstr>PowerPoint-presentasjon</vt:lpstr>
      <vt:lpstr>«Dagens løsninger er ikke alltid gode nok i framtiden – enten fordi innbyggerne forventer noe annet, eller fordi økonomien eller samfunns-utviklingen tvinger fram nye løsninger.»</vt:lpstr>
      <vt:lpstr>PowerPoint-presentasjon</vt:lpstr>
      <vt:lpstr>KS – kommunesektorens organisasjon</vt:lpstr>
      <vt:lpstr>PowerPoint-presentasjon</vt:lpstr>
      <vt:lpstr>Visjon for KS</vt:lpstr>
      <vt:lpstr>PowerPoint-presentasjon</vt:lpstr>
      <vt:lpstr>PowerPoint-presentasjon</vt:lpstr>
      <vt:lpstr>PowerPoint-presentasjon</vt:lpstr>
      <vt:lpstr>PowerPoint-presentasjon</vt:lpstr>
      <vt:lpstr>PowerPoint-presentasjon</vt:lpstr>
      <vt:lpstr>PowerPoint-presentasjon</vt:lpstr>
      <vt:lpstr>PowerPoint-presentasjon</vt:lpstr>
      <vt:lpstr>KS er ikke:</vt:lpstr>
      <vt:lpstr>KS organisasjonen</vt:lpstr>
      <vt:lpstr>Tillitsvalgte i KS</vt:lpstr>
    </vt:vector>
  </TitlesOfParts>
  <Company>Avd. Lokaldemokrati og kommuneøkonomi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Kjernepresentasjon</dc:title>
  <dc:creator>Dag-Henrik Sandbakken</dc:creator>
  <cp:lastModifiedBy>Rune Jørgensen</cp:lastModifiedBy>
  <cp:revision>225</cp:revision>
  <cp:lastPrinted>2015-10-28T11:32:57Z</cp:lastPrinted>
  <dcterms:created xsi:type="dcterms:W3CDTF">2014-12-02T12:21:04Z</dcterms:created>
  <dcterms:modified xsi:type="dcterms:W3CDTF">2016-01-12T11:59:37Z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p360-prod</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477924</vt:lpwstr>
  </property>
  <property fmtid="{D5CDD505-2E9C-101B-9397-08002B2CF9AE}" pid="7" name="VerID">
    <vt:lpwstr>0</vt:lpwstr>
  </property>
  <property fmtid="{D5CDD505-2E9C-101B-9397-08002B2CF9AE}" pid="8" name="FilePath">
    <vt:lpwstr>\\P360-PROD\360users\work\ksint\3387dhs</vt:lpwstr>
  </property>
  <property fmtid="{D5CDD505-2E9C-101B-9397-08002B2CF9AE}" pid="9" name="FileName">
    <vt:lpwstr>15-7093 15-7093 15-7093 Kjernepresentasjon 477575_341093_0.pptx 477800_341093_0.pptx 477924_341093_0.PPTX</vt:lpwstr>
  </property>
  <property fmtid="{D5CDD505-2E9C-101B-9397-08002B2CF9AE}" pid="10" name="FullFileName">
    <vt:lpwstr>\\P360-PROD\360users\work\ksint\3387dhs\15-7093 15-7093 15-7093 Kjernepresentasjon 477575_341093_0.pptx 477800_341093_0.pptx 477924_341093_0.PPTX</vt:lpwstr>
  </property>
</Properties>
</file>